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47"/>
  </p:notesMasterIdLst>
  <p:sldIdLst>
    <p:sldId id="326" r:id="rId2"/>
    <p:sldId id="303" r:id="rId3"/>
    <p:sldId id="269" r:id="rId4"/>
    <p:sldId id="316" r:id="rId5"/>
    <p:sldId id="318" r:id="rId6"/>
    <p:sldId id="317" r:id="rId7"/>
    <p:sldId id="321" r:id="rId8"/>
    <p:sldId id="322" r:id="rId9"/>
    <p:sldId id="315" r:id="rId10"/>
    <p:sldId id="271" r:id="rId11"/>
    <p:sldId id="272" r:id="rId12"/>
    <p:sldId id="273" r:id="rId13"/>
    <p:sldId id="274" r:id="rId14"/>
    <p:sldId id="275" r:id="rId15"/>
    <p:sldId id="276" r:id="rId16"/>
    <p:sldId id="277" r:id="rId17"/>
    <p:sldId id="278" r:id="rId18"/>
    <p:sldId id="279" r:id="rId19"/>
    <p:sldId id="280" r:id="rId20"/>
    <p:sldId id="281" r:id="rId21"/>
    <p:sldId id="324" r:id="rId22"/>
    <p:sldId id="325" r:id="rId23"/>
    <p:sldId id="323"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319" r:id="rId37"/>
    <p:sldId id="320" r:id="rId38"/>
    <p:sldId id="304" r:id="rId39"/>
    <p:sldId id="305" r:id="rId40"/>
    <p:sldId id="306" r:id="rId41"/>
    <p:sldId id="307" r:id="rId42"/>
    <p:sldId id="308" r:id="rId43"/>
    <p:sldId id="309" r:id="rId44"/>
    <p:sldId id="310" r:id="rId45"/>
    <p:sldId id="311"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3609" autoAdjust="0"/>
  </p:normalViewPr>
  <p:slideViewPr>
    <p:cSldViewPr>
      <p:cViewPr varScale="1">
        <p:scale>
          <a:sx n="101" d="100"/>
          <a:sy n="101" d="100"/>
        </p:scale>
        <p:origin x="744" y="114"/>
      </p:cViewPr>
      <p:guideLst>
        <p:guide orient="horz" pos="2160"/>
        <p:guide pos="2880"/>
      </p:guideLst>
    </p:cSldViewPr>
  </p:slideViewPr>
  <p:outlineViewPr>
    <p:cViewPr>
      <p:scale>
        <a:sx n="33" d="100"/>
        <a:sy n="33" d="100"/>
      </p:scale>
      <p:origin x="0" y="315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22.wmf"/><Relationship Id="rId3" Type="http://schemas.openxmlformats.org/officeDocument/2006/relationships/image" Target="../media/image12.wmf"/><Relationship Id="rId7" Type="http://schemas.openxmlformats.org/officeDocument/2006/relationships/image" Target="../media/image16.wmf"/><Relationship Id="rId12" Type="http://schemas.openxmlformats.org/officeDocument/2006/relationships/image" Target="../media/image21.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11" Type="http://schemas.openxmlformats.org/officeDocument/2006/relationships/image" Target="../media/image20.wmf"/><Relationship Id="rId5" Type="http://schemas.openxmlformats.org/officeDocument/2006/relationships/image" Target="../media/image14.wmf"/><Relationship Id="rId10" Type="http://schemas.openxmlformats.org/officeDocument/2006/relationships/image" Target="../media/image19.wmf"/><Relationship Id="rId4" Type="http://schemas.openxmlformats.org/officeDocument/2006/relationships/image" Target="../media/image13.wmf"/><Relationship Id="rId9"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17E1EB-39CF-4348-BCDB-1668BDE219DC}" type="datetimeFigureOut">
              <a:rPr lang="en-US" smtClean="0"/>
              <a:pPr/>
              <a:t>3/12/2018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42A9CF-E8B0-4248-A7C3-5B6CE759F3DB}" type="slidenum">
              <a:rPr lang="en-US" smtClean="0"/>
              <a:pPr/>
              <a:t>‹#›</a:t>
            </a:fld>
            <a:endParaRPr lang="en-US" dirty="0"/>
          </a:p>
        </p:txBody>
      </p:sp>
    </p:spTree>
    <p:extLst>
      <p:ext uri="{BB962C8B-B14F-4D97-AF65-F5344CB8AC3E}">
        <p14:creationId xmlns:p14="http://schemas.microsoft.com/office/powerpoint/2010/main" val="3091083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49325" eaLnBrk="0" hangingPunct="0">
              <a:defRPr>
                <a:solidFill>
                  <a:schemeClr val="tx1"/>
                </a:solidFill>
                <a:latin typeface="Arial" charset="0"/>
                <a:ea typeface="新細明體" charset="0"/>
                <a:cs typeface="新細明體" charset="0"/>
              </a:defRPr>
            </a:lvl1pPr>
            <a:lvl2pPr marL="742950" indent="-285750" defTabSz="949325" eaLnBrk="0" hangingPunct="0">
              <a:defRPr>
                <a:solidFill>
                  <a:schemeClr val="tx1"/>
                </a:solidFill>
                <a:latin typeface="Arial" charset="0"/>
                <a:ea typeface="新細明體" charset="0"/>
                <a:cs typeface="新細明體" charset="0"/>
              </a:defRPr>
            </a:lvl2pPr>
            <a:lvl3pPr marL="1143000" indent="-228600" defTabSz="949325" eaLnBrk="0" hangingPunct="0">
              <a:defRPr>
                <a:solidFill>
                  <a:schemeClr val="tx1"/>
                </a:solidFill>
                <a:latin typeface="Arial" charset="0"/>
                <a:ea typeface="新細明體" charset="0"/>
                <a:cs typeface="新細明體" charset="0"/>
              </a:defRPr>
            </a:lvl3pPr>
            <a:lvl4pPr marL="1600200" indent="-228600" defTabSz="949325" eaLnBrk="0" hangingPunct="0">
              <a:defRPr>
                <a:solidFill>
                  <a:schemeClr val="tx1"/>
                </a:solidFill>
                <a:latin typeface="Arial" charset="0"/>
                <a:ea typeface="新細明體" charset="0"/>
                <a:cs typeface="新細明體" charset="0"/>
              </a:defRPr>
            </a:lvl4pPr>
            <a:lvl5pPr marL="2057400" indent="-228600" defTabSz="949325" eaLnBrk="0" hangingPunct="0">
              <a:defRPr>
                <a:solidFill>
                  <a:schemeClr val="tx1"/>
                </a:solidFill>
                <a:latin typeface="Arial" charset="0"/>
                <a:ea typeface="新細明體" charset="0"/>
                <a:cs typeface="新細明體" charset="0"/>
              </a:defRPr>
            </a:lvl5pPr>
            <a:lvl6pPr marL="2514600" indent="-228600" defTabSz="949325"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defTabSz="949325"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defTabSz="949325"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defTabSz="949325"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890D1C71-DC3A-C446-9380-0EB515B89E08}" type="slidenum">
              <a:rPr lang="en-US" altLang="zh-TW">
                <a:latin typeface="Times New Roman" charset="0"/>
              </a:rPr>
              <a:pPr eaLnBrk="1" hangingPunct="1"/>
              <a:t>10</a:t>
            </a:fld>
            <a:endParaRPr lang="en-US" altLang="zh-TW">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New Roman" charset="0"/>
              <a:ea typeface="新細明體" charset="0"/>
            </a:endParaRPr>
          </a:p>
        </p:txBody>
      </p:sp>
    </p:spTree>
    <p:extLst>
      <p:ext uri="{BB962C8B-B14F-4D97-AF65-F5344CB8AC3E}">
        <p14:creationId xmlns:p14="http://schemas.microsoft.com/office/powerpoint/2010/main" val="1586596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214C4FF-C33F-4DC6-BF34-54B7D70A486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B3856AE-E0E3-434A-9A9E-D32934502806}" type="datetimeFigureOut">
              <a:rPr lang="en-US" smtClean="0"/>
              <a:pPr/>
              <a:t>3/12/2018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D214C4FF-C33F-4DC6-BF34-54B7D70A4862}"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B3856AE-E0E3-434A-9A9E-D32934502806}" type="datetimeFigureOut">
              <a:rPr lang="en-US" smtClean="0"/>
              <a:pPr/>
              <a:t>3/12/2018</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214C4FF-C33F-4DC6-BF34-54B7D70A4862}"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9.bin"/><Relationship Id="rId18" Type="http://schemas.openxmlformats.org/officeDocument/2006/relationships/oleObject" Target="../embeddings/oleObject12.bin"/><Relationship Id="rId26" Type="http://schemas.openxmlformats.org/officeDocument/2006/relationships/oleObject" Target="../embeddings/oleObject16.bin"/><Relationship Id="rId3" Type="http://schemas.openxmlformats.org/officeDocument/2006/relationships/oleObject" Target="../embeddings/oleObject4.bin"/><Relationship Id="rId21" Type="http://schemas.openxmlformats.org/officeDocument/2006/relationships/image" Target="../media/image18.wmf"/><Relationship Id="rId7" Type="http://schemas.openxmlformats.org/officeDocument/2006/relationships/oleObject" Target="../embeddings/oleObject6.bin"/><Relationship Id="rId12" Type="http://schemas.openxmlformats.org/officeDocument/2006/relationships/image" Target="../media/image14.wmf"/><Relationship Id="rId17" Type="http://schemas.openxmlformats.org/officeDocument/2006/relationships/image" Target="../media/image16.wmf"/><Relationship Id="rId25" Type="http://schemas.openxmlformats.org/officeDocument/2006/relationships/image" Target="../media/image20.wmf"/><Relationship Id="rId2" Type="http://schemas.openxmlformats.org/officeDocument/2006/relationships/slideLayout" Target="../slideLayouts/slideLayout7.xml"/><Relationship Id="rId16" Type="http://schemas.openxmlformats.org/officeDocument/2006/relationships/oleObject" Target="../embeddings/oleObject11.bin"/><Relationship Id="rId20" Type="http://schemas.openxmlformats.org/officeDocument/2006/relationships/oleObject" Target="../embeddings/oleObject13.bin"/><Relationship Id="rId29" Type="http://schemas.openxmlformats.org/officeDocument/2006/relationships/oleObject" Target="../embeddings/oleObject18.bin"/><Relationship Id="rId1" Type="http://schemas.openxmlformats.org/officeDocument/2006/relationships/vmlDrawing" Target="../drawings/vmlDrawing2.vml"/><Relationship Id="rId6" Type="http://schemas.openxmlformats.org/officeDocument/2006/relationships/image" Target="../media/image11.wmf"/><Relationship Id="rId11" Type="http://schemas.openxmlformats.org/officeDocument/2006/relationships/oleObject" Target="../embeddings/oleObject8.bin"/><Relationship Id="rId24" Type="http://schemas.openxmlformats.org/officeDocument/2006/relationships/oleObject" Target="../embeddings/oleObject15.bin"/><Relationship Id="rId5" Type="http://schemas.openxmlformats.org/officeDocument/2006/relationships/oleObject" Target="../embeddings/oleObject5.bin"/><Relationship Id="rId15" Type="http://schemas.openxmlformats.org/officeDocument/2006/relationships/oleObject" Target="../embeddings/oleObject10.bin"/><Relationship Id="rId23" Type="http://schemas.openxmlformats.org/officeDocument/2006/relationships/image" Target="../media/image19.wmf"/><Relationship Id="rId28" Type="http://schemas.openxmlformats.org/officeDocument/2006/relationships/image" Target="../media/image21.wmf"/><Relationship Id="rId10" Type="http://schemas.openxmlformats.org/officeDocument/2006/relationships/image" Target="../media/image13.wmf"/><Relationship Id="rId19" Type="http://schemas.openxmlformats.org/officeDocument/2006/relationships/image" Target="../media/image17.wmf"/><Relationship Id="rId31" Type="http://schemas.openxmlformats.org/officeDocument/2006/relationships/image" Target="../media/image22.wmf"/><Relationship Id="rId4" Type="http://schemas.openxmlformats.org/officeDocument/2006/relationships/image" Target="../media/image10.wmf"/><Relationship Id="rId9" Type="http://schemas.openxmlformats.org/officeDocument/2006/relationships/oleObject" Target="../embeddings/oleObject7.bin"/><Relationship Id="rId14" Type="http://schemas.openxmlformats.org/officeDocument/2006/relationships/image" Target="../media/image15.wmf"/><Relationship Id="rId22" Type="http://schemas.openxmlformats.org/officeDocument/2006/relationships/oleObject" Target="../embeddings/oleObject14.bin"/><Relationship Id="rId27" Type="http://schemas.openxmlformats.org/officeDocument/2006/relationships/oleObject" Target="../embeddings/oleObject17.bin"/><Relationship Id="rId30"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4.wmf"/><Relationship Id="rId5" Type="http://schemas.openxmlformats.org/officeDocument/2006/relationships/oleObject" Target="../embeddings/oleObject21.bin"/><Relationship Id="rId4" Type="http://schemas.openxmlformats.org/officeDocument/2006/relationships/image" Target="../media/image23.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24.bin"/><Relationship Id="rId4" Type="http://schemas.openxmlformats.org/officeDocument/2006/relationships/image" Target="../media/image2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26.bin"/><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Insertion and Merge Sort</a:t>
            </a:r>
            <a:endParaRPr lang="en-US" dirty="0"/>
          </a:p>
        </p:txBody>
      </p:sp>
      <p:sp>
        <p:nvSpPr>
          <p:cNvPr id="3" name="Subtitle 2"/>
          <p:cNvSpPr>
            <a:spLocks noGrp="1"/>
          </p:cNvSpPr>
          <p:nvPr>
            <p:ph type="subTitle" idx="1"/>
          </p:nvPr>
        </p:nvSpPr>
        <p:spPr>
          <a:xfrm>
            <a:off x="533400" y="3657600"/>
            <a:ext cx="7854696" cy="1752600"/>
          </a:xfrm>
        </p:spPr>
        <p:txBody>
          <a:bodyPr>
            <a:normAutofit/>
          </a:bodyPr>
          <a:lstStyle/>
          <a:p>
            <a:r>
              <a:rPr lang="en-US" altLang="zh-CN" dirty="0"/>
              <a:t>Guangyu Zou</a:t>
            </a:r>
          </a:p>
          <a:p>
            <a:r>
              <a:rPr lang="en-US" altLang="zh-CN" dirty="0" err="1"/>
              <a:t>gyzou@dlut.edu.cn</a:t>
            </a:r>
            <a:endParaRPr lang="en-US" altLang="zh-CN" dirty="0"/>
          </a:p>
          <a:p>
            <a:r>
              <a:rPr lang="en-US" altLang="zh-CN" dirty="0"/>
              <a:t>Dalian University of Technology</a:t>
            </a:r>
            <a:endParaRPr lang="en-US" dirty="0"/>
          </a:p>
        </p:txBody>
      </p:sp>
    </p:spTree>
    <p:extLst>
      <p:ext uri="{BB962C8B-B14F-4D97-AF65-F5344CB8AC3E}">
        <p14:creationId xmlns:p14="http://schemas.microsoft.com/office/powerpoint/2010/main" val="3223707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3FC478E5-8166-CF46-B9E1-752BD9915619}" type="slidenum">
              <a:rPr lang="en-US"/>
              <a:pPr eaLnBrk="1" hangingPunct="1"/>
              <a:t>10</a:t>
            </a:fld>
            <a:endParaRPr lang="en-US"/>
          </a:p>
        </p:txBody>
      </p:sp>
      <p:sp>
        <p:nvSpPr>
          <p:cNvPr id="1030" name="Rectangle 2"/>
          <p:cNvSpPr>
            <a:spLocks noGrp="1" noChangeArrowheads="1"/>
          </p:cNvSpPr>
          <p:nvPr>
            <p:ph type="title"/>
          </p:nvPr>
        </p:nvSpPr>
        <p:spPr/>
        <p:txBody>
          <a:bodyPr/>
          <a:lstStyle/>
          <a:p>
            <a:pPr eaLnBrk="1" hangingPunct="1"/>
            <a:r>
              <a:rPr lang="en-US" altLang="zh-TW">
                <a:latin typeface="Arial" charset="0"/>
                <a:ea typeface="新細明體" charset="0"/>
                <a:cs typeface="新細明體" charset="0"/>
              </a:rPr>
              <a:t>Insertion sort</a:t>
            </a:r>
          </a:p>
        </p:txBody>
      </p:sp>
      <p:sp>
        <p:nvSpPr>
          <p:cNvPr id="1031" name="Rectangle 3"/>
          <p:cNvSpPr>
            <a:spLocks noGrp="1" noChangeArrowheads="1"/>
          </p:cNvSpPr>
          <p:nvPr>
            <p:ph type="body" idx="1"/>
          </p:nvPr>
        </p:nvSpPr>
        <p:spPr>
          <a:xfrm>
            <a:off x="685800" y="1981200"/>
            <a:ext cx="8040688" cy="4114800"/>
          </a:xfrm>
        </p:spPr>
        <p:txBody>
          <a:bodyPr/>
          <a:lstStyle/>
          <a:p>
            <a:pPr algn="just" eaLnBrk="1" hangingPunct="1"/>
            <a:r>
              <a:rPr lang="en-US" altLang="zh-TW" b="1" dirty="0">
                <a:solidFill>
                  <a:srgbClr val="0000FF"/>
                </a:solidFill>
                <a:latin typeface="Arial" charset="0"/>
                <a:ea typeface="新細明體" charset="0"/>
                <a:cs typeface="新細明體" charset="0"/>
              </a:rPr>
              <a:t>Example:</a:t>
            </a:r>
            <a:r>
              <a:rPr lang="en-US" altLang="zh-TW" dirty="0">
                <a:latin typeface="Arial" charset="0"/>
                <a:ea typeface="新細明體" charset="0"/>
                <a:cs typeface="新細明體" charset="0"/>
              </a:rPr>
              <a:t>  Sorting problem </a:t>
            </a:r>
          </a:p>
          <a:p>
            <a:pPr lvl="1" algn="just" eaLnBrk="1" hangingPunct="1"/>
            <a:r>
              <a:rPr lang="en-US" altLang="zh-TW" u="sng" dirty="0">
                <a:solidFill>
                  <a:srgbClr val="0000FF"/>
                </a:solidFill>
                <a:latin typeface="Arial" charset="0"/>
                <a:ea typeface="新細明體" charset="0"/>
                <a:cs typeface="新細明體" charset="0"/>
              </a:rPr>
              <a:t>Input</a:t>
            </a:r>
            <a:r>
              <a:rPr lang="en-US" altLang="zh-TW" dirty="0">
                <a:solidFill>
                  <a:srgbClr val="0000FF"/>
                </a:solidFill>
                <a:latin typeface="Arial" charset="0"/>
                <a:ea typeface="新細明體" charset="0"/>
                <a:cs typeface="新細明體" charset="0"/>
              </a:rPr>
              <a:t>:</a:t>
            </a:r>
            <a:r>
              <a:rPr lang="en-US" altLang="zh-TW" dirty="0">
                <a:latin typeface="Arial" charset="0"/>
                <a:ea typeface="新細明體" charset="0"/>
                <a:cs typeface="新細明體" charset="0"/>
              </a:rPr>
              <a:t> A sequence of </a:t>
            </a:r>
            <a:r>
              <a:rPr lang="en-US" altLang="zh-TW" i="1" dirty="0">
                <a:latin typeface="Arial" charset="0"/>
                <a:ea typeface="新細明體" charset="0"/>
                <a:cs typeface="新細明體" charset="0"/>
              </a:rPr>
              <a:t>n</a:t>
            </a:r>
            <a:r>
              <a:rPr lang="en-US" altLang="zh-TW" dirty="0">
                <a:latin typeface="Arial" charset="0"/>
                <a:ea typeface="新細明體" charset="0"/>
                <a:cs typeface="新細明體" charset="0"/>
              </a:rPr>
              <a:t> numbers </a:t>
            </a:r>
          </a:p>
          <a:p>
            <a:pPr lvl="1" eaLnBrk="1" hangingPunct="1"/>
            <a:r>
              <a:rPr lang="en-US" altLang="zh-TW" u="sng" dirty="0">
                <a:solidFill>
                  <a:srgbClr val="0000FF"/>
                </a:solidFill>
                <a:latin typeface="Arial" charset="0"/>
                <a:ea typeface="新細明體" charset="0"/>
                <a:cs typeface="新細明體" charset="0"/>
              </a:rPr>
              <a:t>Output</a:t>
            </a:r>
            <a:r>
              <a:rPr lang="en-US" altLang="zh-TW" dirty="0">
                <a:latin typeface="Arial" charset="0"/>
                <a:ea typeface="新細明體" charset="0"/>
                <a:cs typeface="新細明體" charset="0"/>
              </a:rPr>
              <a:t>: A permutation                      of the input sequence such that                   . </a:t>
            </a:r>
          </a:p>
          <a:p>
            <a:pPr lvl="1" eaLnBrk="1" hangingPunct="1">
              <a:buFontTx/>
              <a:buNone/>
            </a:pPr>
            <a:endParaRPr lang="en-US" altLang="zh-TW" dirty="0">
              <a:latin typeface="Arial" charset="0"/>
              <a:ea typeface="新細明體" charset="0"/>
              <a:cs typeface="新細明體" charset="0"/>
            </a:endParaRPr>
          </a:p>
          <a:p>
            <a:pPr lvl="1" eaLnBrk="1" hangingPunct="1">
              <a:buFontTx/>
              <a:buNone/>
            </a:pPr>
            <a:r>
              <a:rPr lang="en-US" altLang="zh-TW" dirty="0">
                <a:latin typeface="Arial" charset="0"/>
                <a:ea typeface="新細明體" charset="0"/>
                <a:cs typeface="新細明體" charset="0"/>
              </a:rPr>
              <a:t>The number that we wish to sort are known as the </a:t>
            </a:r>
            <a:r>
              <a:rPr lang="en-US" altLang="zh-TW" i="1" dirty="0">
                <a:solidFill>
                  <a:schemeClr val="hlink"/>
                </a:solidFill>
                <a:latin typeface="Arial" charset="0"/>
                <a:ea typeface="新細明體" charset="0"/>
                <a:cs typeface="新細明體" charset="0"/>
              </a:rPr>
              <a:t>keys</a:t>
            </a:r>
            <a:r>
              <a:rPr lang="en-US" altLang="zh-TW" dirty="0">
                <a:latin typeface="Arial" charset="0"/>
                <a:ea typeface="新細明體" charset="0"/>
                <a:cs typeface="新細明體" charset="0"/>
              </a:rPr>
              <a:t>.</a:t>
            </a:r>
          </a:p>
        </p:txBody>
      </p:sp>
      <p:sp>
        <p:nvSpPr>
          <p:cNvPr id="1032" name="Rectangle 5"/>
          <p:cNvSpPr>
            <a:spLocks noChangeArrowheads="1"/>
          </p:cNvSpPr>
          <p:nvPr/>
        </p:nvSpPr>
        <p:spPr bwMode="auto">
          <a:xfrm>
            <a:off x="3690938"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1026" name="Object 4"/>
          <p:cNvGraphicFramePr>
            <a:graphicFrameLocks noChangeAspect="1"/>
          </p:cNvGraphicFramePr>
          <p:nvPr>
            <p:extLst>
              <p:ext uri="{D42A27DB-BD31-4B8C-83A1-F6EECF244321}">
                <p14:modId xmlns:p14="http://schemas.microsoft.com/office/powerpoint/2010/main" val="4078563927"/>
              </p:ext>
            </p:extLst>
          </p:nvPr>
        </p:nvGraphicFramePr>
        <p:xfrm>
          <a:off x="5867400" y="2514600"/>
          <a:ext cx="2057400" cy="366712"/>
        </p:xfrm>
        <a:graphic>
          <a:graphicData uri="http://schemas.openxmlformats.org/presentationml/2006/ole">
            <mc:AlternateContent xmlns:mc="http://schemas.openxmlformats.org/markup-compatibility/2006">
              <mc:Choice xmlns:v="urn:schemas-microsoft-com:vml" Requires="v">
                <p:oleObj spid="_x0000_s25818" r:id="rId4" imgW="1764534" imgH="317362" progId="Equation.3">
                  <p:embed/>
                </p:oleObj>
              </mc:Choice>
              <mc:Fallback>
                <p:oleObj r:id="rId4" imgW="1764534" imgH="31736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514600"/>
                        <a:ext cx="2057400" cy="3667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33" name="Rectangle 7"/>
          <p:cNvSpPr>
            <a:spLocks noChangeArrowheads="1"/>
          </p:cNvSpPr>
          <p:nvPr/>
        </p:nvSpPr>
        <p:spPr bwMode="auto">
          <a:xfrm>
            <a:off x="3695700" y="32242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1027" name="Object 6"/>
          <p:cNvGraphicFramePr>
            <a:graphicFrameLocks noChangeAspect="1"/>
          </p:cNvGraphicFramePr>
          <p:nvPr>
            <p:extLst>
              <p:ext uri="{D42A27DB-BD31-4B8C-83A1-F6EECF244321}">
                <p14:modId xmlns:p14="http://schemas.microsoft.com/office/powerpoint/2010/main" val="3002928483"/>
              </p:ext>
            </p:extLst>
          </p:nvPr>
        </p:nvGraphicFramePr>
        <p:xfrm>
          <a:off x="4343400" y="2819400"/>
          <a:ext cx="1905000" cy="444500"/>
        </p:xfrm>
        <a:graphic>
          <a:graphicData uri="http://schemas.openxmlformats.org/presentationml/2006/ole">
            <mc:AlternateContent xmlns:mc="http://schemas.openxmlformats.org/markup-compatibility/2006">
              <mc:Choice xmlns:v="urn:schemas-microsoft-com:vml" Requires="v">
                <p:oleObj spid="_x0000_s25819" r:id="rId6" imgW="1752600" imgH="406400" progId="Equation.3">
                  <p:embed/>
                </p:oleObj>
              </mc:Choice>
              <mc:Fallback>
                <p:oleObj r:id="rId6" imgW="17526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2819400"/>
                        <a:ext cx="1905000" cy="444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34" name="Rectangle 9"/>
          <p:cNvSpPr>
            <a:spLocks noChangeArrowheads="1"/>
          </p:cNvSpPr>
          <p:nvPr/>
        </p:nvSpPr>
        <p:spPr bwMode="auto">
          <a:xfrm>
            <a:off x="3700463" y="32242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1028" name="Object 8"/>
          <p:cNvGraphicFramePr>
            <a:graphicFrameLocks noChangeAspect="1"/>
          </p:cNvGraphicFramePr>
          <p:nvPr>
            <p:extLst>
              <p:ext uri="{D42A27DB-BD31-4B8C-83A1-F6EECF244321}">
                <p14:modId xmlns:p14="http://schemas.microsoft.com/office/powerpoint/2010/main" val="568029381"/>
              </p:ext>
            </p:extLst>
          </p:nvPr>
        </p:nvGraphicFramePr>
        <p:xfrm>
          <a:off x="4495800" y="3276600"/>
          <a:ext cx="1778000" cy="506412"/>
        </p:xfrm>
        <a:graphic>
          <a:graphicData uri="http://schemas.openxmlformats.org/presentationml/2006/ole">
            <mc:AlternateContent xmlns:mc="http://schemas.openxmlformats.org/markup-compatibility/2006">
              <mc:Choice xmlns:v="urn:schemas-microsoft-com:vml" Requires="v">
                <p:oleObj spid="_x0000_s25820" name="公式" r:id="rId8" imgW="1257120" imgH="355320" progId="Equation.3">
                  <p:embed/>
                </p:oleObj>
              </mc:Choice>
              <mc:Fallback>
                <p:oleObj name="公式" r:id="rId8" imgW="1257120" imgH="3553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3276600"/>
                        <a:ext cx="1778000" cy="506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04921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0D05DB4E-E06B-054E-9246-E706C5AF8DDA}" type="slidenum">
              <a:rPr lang="en-US"/>
              <a:pPr eaLnBrk="1" hangingPunct="1"/>
              <a:t>11</a:t>
            </a:fld>
            <a:endParaRPr lang="en-US"/>
          </a:p>
        </p:txBody>
      </p:sp>
      <p:sp>
        <p:nvSpPr>
          <p:cNvPr id="8195" name="Rectangle 2"/>
          <p:cNvSpPr>
            <a:spLocks noGrp="1" noChangeArrowheads="1"/>
          </p:cNvSpPr>
          <p:nvPr>
            <p:ph type="title"/>
          </p:nvPr>
        </p:nvSpPr>
        <p:spPr/>
        <p:txBody>
          <a:bodyPr/>
          <a:lstStyle/>
          <a:p>
            <a:pPr eaLnBrk="1" hangingPunct="1"/>
            <a:r>
              <a:rPr lang="en-US" altLang="zh-TW" b="1" i="1" u="sng">
                <a:solidFill>
                  <a:srgbClr val="FF99CC"/>
                </a:solidFill>
                <a:latin typeface="Arial" charset="0"/>
                <a:ea typeface="新細明體" charset="0"/>
                <a:cs typeface="新細明體" charset="0"/>
              </a:rPr>
              <a:t>Writing Pseudocode</a:t>
            </a:r>
            <a:r>
              <a:rPr lang="en-US" altLang="zh-TW">
                <a:latin typeface="Arial" charset="0"/>
                <a:ea typeface="新細明體" charset="0"/>
                <a:cs typeface="新細明體" charset="0"/>
              </a:rPr>
              <a:t> </a:t>
            </a:r>
          </a:p>
        </p:txBody>
      </p:sp>
      <p:sp>
        <p:nvSpPr>
          <p:cNvPr id="8196" name="Rectangle 3"/>
          <p:cNvSpPr>
            <a:spLocks noGrp="1" noChangeArrowheads="1"/>
          </p:cNvSpPr>
          <p:nvPr>
            <p:ph type="body" idx="1"/>
          </p:nvPr>
        </p:nvSpPr>
        <p:spPr>
          <a:xfrm>
            <a:off x="381000" y="1676400"/>
            <a:ext cx="8763000" cy="4456113"/>
          </a:xfrm>
        </p:spPr>
        <p:txBody>
          <a:bodyPr/>
          <a:lstStyle/>
          <a:p>
            <a:pPr marL="533400" indent="-533400" algn="just" eaLnBrk="1" hangingPunct="1">
              <a:lnSpc>
                <a:spcPct val="90000"/>
              </a:lnSpc>
              <a:buFontTx/>
              <a:buNone/>
            </a:pPr>
            <a:r>
              <a:rPr lang="en-US" altLang="zh-TW" sz="2800" dirty="0">
                <a:latin typeface="Times New Roman" charset="0"/>
                <a:ea typeface="新細明體" charset="0"/>
                <a:cs typeface="新細明體" charset="0"/>
              </a:rPr>
              <a:t>  </a:t>
            </a:r>
            <a:endParaRPr lang="en-US" altLang="zh-TW" sz="2800" dirty="0">
              <a:latin typeface="Arial" charset="0"/>
              <a:ea typeface="新細明體" charset="0"/>
              <a:cs typeface="新細明體" charset="0"/>
            </a:endParaRPr>
          </a:p>
          <a:p>
            <a:pPr marL="914400" lvl="1" indent="-457200" algn="just" eaLnBrk="1" hangingPunct="1">
              <a:lnSpc>
                <a:spcPct val="90000"/>
              </a:lnSpc>
            </a:pPr>
            <a:r>
              <a:rPr lang="en-US" altLang="zh-TW" sz="2400" dirty="0">
                <a:latin typeface="Arial" charset="0"/>
                <a:ea typeface="新細明體" charset="0"/>
                <a:cs typeface="新細明體" charset="0"/>
              </a:rPr>
              <a:t>conditional statements: if-then-else</a:t>
            </a:r>
          </a:p>
          <a:p>
            <a:pPr marL="914400" lvl="1" indent="-457200" algn="just" eaLnBrk="1" hangingPunct="1">
              <a:lnSpc>
                <a:spcPct val="90000"/>
              </a:lnSpc>
            </a:pPr>
            <a:r>
              <a:rPr lang="en-US" altLang="zh-TW" sz="2400" dirty="0">
                <a:latin typeface="Arial" charset="0"/>
                <a:ea typeface="新細明體" charset="0"/>
                <a:cs typeface="新細明體" charset="0"/>
              </a:rPr>
              <a:t>loops: for, while, repeat</a:t>
            </a:r>
          </a:p>
          <a:p>
            <a:pPr marL="914400" lvl="1" indent="-457200" algn="just" eaLnBrk="1" hangingPunct="1">
              <a:lnSpc>
                <a:spcPct val="90000"/>
              </a:lnSpc>
            </a:pPr>
            <a:r>
              <a:rPr lang="en-US" altLang="zh-TW" sz="2400" dirty="0">
                <a:latin typeface="Arial" charset="0"/>
                <a:ea typeface="新細明體" charset="0"/>
                <a:cs typeface="新細明體" charset="0"/>
              </a:rPr>
              <a:t>assignment</a:t>
            </a:r>
          </a:p>
          <a:p>
            <a:pPr marL="914400" lvl="1" indent="-457200" algn="just" eaLnBrk="1" hangingPunct="1">
              <a:lnSpc>
                <a:spcPct val="90000"/>
              </a:lnSpc>
            </a:pPr>
            <a:r>
              <a:rPr lang="en-US" altLang="zh-TW" sz="2400" dirty="0">
                <a:latin typeface="Arial" charset="0"/>
                <a:ea typeface="新細明體" charset="0"/>
                <a:cs typeface="新細明體" charset="0"/>
              </a:rPr>
              <a:t>variables</a:t>
            </a:r>
          </a:p>
          <a:p>
            <a:pPr marL="914400" lvl="1" indent="-457200" algn="just" eaLnBrk="1" hangingPunct="1">
              <a:lnSpc>
                <a:spcPct val="90000"/>
              </a:lnSpc>
            </a:pPr>
            <a:r>
              <a:rPr lang="en-US" altLang="zh-TW" sz="2400" dirty="0">
                <a:latin typeface="Arial" charset="0"/>
                <a:ea typeface="新細明體" charset="0"/>
                <a:cs typeface="新細明體" charset="0"/>
              </a:rPr>
              <a:t>data in arrays</a:t>
            </a:r>
          </a:p>
          <a:p>
            <a:pPr marL="914400" lvl="1" indent="-457200" algn="just" eaLnBrk="1" hangingPunct="1">
              <a:lnSpc>
                <a:spcPct val="90000"/>
              </a:lnSpc>
            </a:pPr>
            <a:r>
              <a:rPr lang="en-US" altLang="zh-TW" sz="2400" dirty="0">
                <a:latin typeface="Arial" charset="0"/>
                <a:ea typeface="新細明體" charset="0"/>
                <a:cs typeface="新細明體" charset="0"/>
              </a:rPr>
              <a:t>parameter passing: by value for variables; by reference for objects</a:t>
            </a:r>
          </a:p>
          <a:p>
            <a:pPr marL="914400" lvl="1" indent="-457200" algn="just" eaLnBrk="1" hangingPunct="1">
              <a:lnSpc>
                <a:spcPct val="90000"/>
              </a:lnSpc>
            </a:pPr>
            <a:r>
              <a:rPr lang="en-US" altLang="zh-TW" sz="2400" dirty="0" err="1">
                <a:latin typeface="Arial" charset="0"/>
                <a:ea typeface="新細明體" charset="0"/>
                <a:cs typeface="新細明體" charset="0"/>
              </a:rPr>
              <a:t>boolean</a:t>
            </a:r>
            <a:r>
              <a:rPr lang="en-US" altLang="zh-TW" sz="2400" dirty="0">
                <a:latin typeface="Arial" charset="0"/>
                <a:ea typeface="新細明體" charset="0"/>
                <a:cs typeface="新細明體" charset="0"/>
              </a:rPr>
              <a:t> operations</a:t>
            </a:r>
          </a:p>
          <a:p>
            <a:pPr marL="914400" lvl="1" indent="-457200" algn="just" eaLnBrk="1" hangingPunct="1">
              <a:lnSpc>
                <a:spcPct val="90000"/>
              </a:lnSpc>
            </a:pPr>
            <a:endParaRPr lang="en-US" altLang="zh-TW" sz="2400" dirty="0">
              <a:latin typeface="Arial" charset="0"/>
              <a:ea typeface="新細明體" charset="0"/>
              <a:cs typeface="新細明體" charset="0"/>
            </a:endParaRPr>
          </a:p>
          <a:p>
            <a:pPr marL="914400" lvl="1" indent="-457200" algn="just" eaLnBrk="1" hangingPunct="1">
              <a:lnSpc>
                <a:spcPct val="90000"/>
              </a:lnSpc>
              <a:buFontTx/>
              <a:buNone/>
            </a:pPr>
            <a:r>
              <a:rPr lang="en-US" altLang="zh-TW" sz="2400" dirty="0">
                <a:latin typeface="Arial" charset="0"/>
                <a:ea typeface="新細明體" charset="0"/>
                <a:cs typeface="新細明體" charset="0"/>
              </a:rPr>
              <a:t>we will follow </a:t>
            </a:r>
            <a:r>
              <a:rPr lang="en-US" altLang="zh-CN" sz="2400" dirty="0">
                <a:latin typeface="Arial" charset="0"/>
                <a:ea typeface="新細明體" charset="0"/>
                <a:cs typeface="新細明體" charset="0"/>
              </a:rPr>
              <a:t>the </a:t>
            </a:r>
            <a:r>
              <a:rPr lang="en-US" altLang="zh-TW" sz="2400" dirty="0">
                <a:latin typeface="Arial" charset="0"/>
                <a:ea typeface="新細明體" charset="0"/>
                <a:cs typeface="新細明體" charset="0"/>
              </a:rPr>
              <a:t>textbook conventions</a:t>
            </a:r>
          </a:p>
        </p:txBody>
      </p:sp>
      <p:sp>
        <p:nvSpPr>
          <p:cNvPr id="8197" name="Rectangle 4"/>
          <p:cNvSpPr>
            <a:spLocks noChangeArrowheads="1"/>
          </p:cNvSpPr>
          <p:nvPr/>
        </p:nvSpPr>
        <p:spPr bwMode="auto">
          <a:xfrm>
            <a:off x="2214563" y="18478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Tree>
    <p:extLst>
      <p:ext uri="{BB962C8B-B14F-4D97-AF65-F5344CB8AC3E}">
        <p14:creationId xmlns:p14="http://schemas.microsoft.com/office/powerpoint/2010/main" val="2283726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390F5B1D-443E-214A-B3DF-2A360662EF19}" type="slidenum">
              <a:rPr lang="en-US" smtClean="0"/>
              <a:pPr eaLnBrk="1" hangingPunct="1"/>
              <a:t>12</a:t>
            </a:fld>
            <a:endParaRPr lang="en-US"/>
          </a:p>
        </p:txBody>
      </p:sp>
      <p:sp>
        <p:nvSpPr>
          <p:cNvPr id="9219" name="Rectangle 2"/>
          <p:cNvSpPr>
            <a:spLocks noGrp="1" noChangeArrowheads="1"/>
          </p:cNvSpPr>
          <p:nvPr>
            <p:ph type="title"/>
          </p:nvPr>
        </p:nvSpPr>
        <p:spPr/>
        <p:txBody>
          <a:bodyPr/>
          <a:lstStyle/>
          <a:p>
            <a:pPr eaLnBrk="1" hangingPunct="1"/>
            <a:r>
              <a:rPr lang="en-US" altLang="zh-TW" b="1" i="1" u="sng" dirty="0" err="1">
                <a:solidFill>
                  <a:srgbClr val="FF99CC"/>
                </a:solidFill>
                <a:latin typeface="Arial" charset="0"/>
                <a:ea typeface="新細明體" charset="0"/>
                <a:cs typeface="新細明體" charset="0"/>
              </a:rPr>
              <a:t>Pseudocode</a:t>
            </a:r>
            <a:r>
              <a:rPr lang="en-US" altLang="zh-TW" dirty="0">
                <a:latin typeface="Arial" charset="0"/>
                <a:ea typeface="新細明體" charset="0"/>
                <a:cs typeface="新細明體" charset="0"/>
              </a:rPr>
              <a:t> </a:t>
            </a:r>
          </a:p>
        </p:txBody>
      </p:sp>
      <p:sp>
        <p:nvSpPr>
          <p:cNvPr id="9220" name="Rectangle 3"/>
          <p:cNvSpPr>
            <a:spLocks noGrp="1" noChangeArrowheads="1"/>
          </p:cNvSpPr>
          <p:nvPr>
            <p:ph type="body" idx="1"/>
          </p:nvPr>
        </p:nvSpPr>
        <p:spPr>
          <a:xfrm>
            <a:off x="31376" y="1981200"/>
            <a:ext cx="8763000" cy="4114800"/>
          </a:xfrm>
        </p:spPr>
        <p:txBody>
          <a:bodyPr/>
          <a:lstStyle/>
          <a:p>
            <a:pPr algn="just" eaLnBrk="1" hangingPunct="1">
              <a:lnSpc>
                <a:spcPct val="90000"/>
              </a:lnSpc>
              <a:buFontTx/>
              <a:buNone/>
            </a:pPr>
            <a:r>
              <a:rPr lang="en-US" altLang="zh-TW" sz="2800">
                <a:latin typeface="Times New Roman" charset="0"/>
                <a:ea typeface="新細明體" charset="0"/>
                <a:cs typeface="新細明體" charset="0"/>
              </a:rPr>
              <a:t>   </a:t>
            </a:r>
            <a:r>
              <a:rPr lang="en-US" altLang="zh-TW" sz="2800">
                <a:solidFill>
                  <a:srgbClr val="0000FF"/>
                </a:solidFill>
                <a:latin typeface="Arial" charset="0"/>
                <a:ea typeface="新細明體" charset="0"/>
                <a:cs typeface="新細明體" charset="0"/>
              </a:rPr>
              <a:t>Insertion sort</a:t>
            </a:r>
            <a:endParaRPr lang="en-US" altLang="zh-TW" sz="2800">
              <a:latin typeface="Arial" charset="0"/>
              <a:ea typeface="新細明體" charset="0"/>
              <a:cs typeface="新細明體" charset="0"/>
            </a:endParaRPr>
          </a:p>
          <a:p>
            <a:pPr lvl="1" algn="just" eaLnBrk="1" hangingPunct="1">
              <a:lnSpc>
                <a:spcPct val="90000"/>
              </a:lnSpc>
              <a:buFontTx/>
              <a:buNone/>
            </a:pPr>
            <a:r>
              <a:rPr lang="en-US" altLang="zh-TW" sz="2400">
                <a:latin typeface="Arial" charset="0"/>
                <a:ea typeface="新細明體" charset="0"/>
                <a:cs typeface="新細明體" charset="0"/>
              </a:rPr>
              <a:t>Insertion-sort(</a:t>
            </a:r>
            <a:r>
              <a:rPr lang="en-US" altLang="zh-TW" sz="2400" i="1">
                <a:latin typeface="Arial" charset="0"/>
                <a:ea typeface="新細明體" charset="0"/>
                <a:cs typeface="新細明體" charset="0"/>
              </a:rPr>
              <a:t>A</a:t>
            </a:r>
            <a:r>
              <a:rPr lang="en-US" altLang="zh-TW" sz="2400">
                <a:latin typeface="Arial" charset="0"/>
                <a:ea typeface="新細明體" charset="0"/>
                <a:cs typeface="新細明體" charset="0"/>
              </a:rPr>
              <a:t>)</a:t>
            </a:r>
          </a:p>
          <a:p>
            <a:pPr lvl="1" algn="just" eaLnBrk="1" hangingPunct="1">
              <a:lnSpc>
                <a:spcPct val="90000"/>
              </a:lnSpc>
              <a:buFontTx/>
              <a:buNone/>
            </a:pPr>
            <a:r>
              <a:rPr lang="en-US" altLang="zh-TW" sz="2400">
                <a:latin typeface="Arial" charset="0"/>
                <a:ea typeface="新細明體" charset="0"/>
                <a:cs typeface="新細明體" charset="0"/>
              </a:rPr>
              <a:t>1	</a:t>
            </a:r>
            <a:r>
              <a:rPr lang="en-US" altLang="zh-TW" sz="2400" b="1">
                <a:latin typeface="Arial" charset="0"/>
                <a:ea typeface="新細明體" charset="0"/>
                <a:cs typeface="新細明體" charset="0"/>
              </a:rPr>
              <a:t>for</a:t>
            </a:r>
            <a:r>
              <a:rPr lang="en-US" altLang="zh-TW" sz="2400">
                <a:latin typeface="Arial" charset="0"/>
                <a:ea typeface="新細明體" charset="0"/>
                <a:cs typeface="新細明體" charset="0"/>
              </a:rPr>
              <a:t> </a:t>
            </a:r>
            <a:r>
              <a:rPr lang="en-US" altLang="zh-TW" sz="2400" i="1">
                <a:latin typeface="Arial" charset="0"/>
                <a:ea typeface="新細明體" charset="0"/>
                <a:cs typeface="新細明體" charset="0"/>
              </a:rPr>
              <a:t>j</a:t>
            </a:r>
            <a:r>
              <a:rPr lang="en-US" altLang="zh-TW" sz="2400">
                <a:latin typeface="Arial" charset="0"/>
                <a:ea typeface="新細明體" charset="0"/>
                <a:cs typeface="新細明體" charset="0"/>
              </a:rPr>
              <a:t> </a:t>
            </a:r>
            <a:r>
              <a:rPr lang="en-US" altLang="zh-TW" sz="2400">
                <a:latin typeface="Times New Roman" charset="0"/>
                <a:ea typeface="新細明體" charset="0"/>
                <a:cs typeface="新細明體" charset="0"/>
                <a:sym typeface="Symbol" charset="0"/>
              </a:rPr>
              <a:t></a:t>
            </a:r>
            <a:r>
              <a:rPr lang="en-US" altLang="zh-TW" sz="2400">
                <a:latin typeface="Arial" charset="0"/>
                <a:ea typeface="新細明體" charset="0"/>
                <a:cs typeface="新細明體" charset="0"/>
              </a:rPr>
              <a:t>2 </a:t>
            </a:r>
            <a:r>
              <a:rPr lang="en-US" altLang="zh-TW" sz="2400" b="1">
                <a:latin typeface="Arial" charset="0"/>
                <a:ea typeface="新細明體" charset="0"/>
                <a:cs typeface="新細明體" charset="0"/>
              </a:rPr>
              <a:t>to</a:t>
            </a:r>
            <a:r>
              <a:rPr lang="en-US" altLang="zh-TW" sz="2400">
                <a:latin typeface="Arial" charset="0"/>
                <a:ea typeface="新細明體" charset="0"/>
                <a:cs typeface="新細明體" charset="0"/>
              </a:rPr>
              <a:t> length[</a:t>
            </a:r>
            <a:r>
              <a:rPr lang="en-US" altLang="zh-TW" sz="2400" i="1">
                <a:latin typeface="Arial" charset="0"/>
                <a:ea typeface="新細明體" charset="0"/>
                <a:cs typeface="新細明體" charset="0"/>
              </a:rPr>
              <a:t>A</a:t>
            </a:r>
            <a:r>
              <a:rPr lang="en-US" altLang="zh-TW" sz="2400">
                <a:latin typeface="Arial" charset="0"/>
                <a:ea typeface="新細明體" charset="0"/>
                <a:cs typeface="新細明體" charset="0"/>
              </a:rPr>
              <a:t>]</a:t>
            </a:r>
          </a:p>
          <a:p>
            <a:pPr lvl="1" algn="just" eaLnBrk="1" hangingPunct="1">
              <a:lnSpc>
                <a:spcPct val="90000"/>
              </a:lnSpc>
              <a:buFontTx/>
              <a:buNone/>
            </a:pPr>
            <a:r>
              <a:rPr lang="en-US" altLang="zh-TW" sz="2400">
                <a:latin typeface="Arial" charset="0"/>
                <a:ea typeface="新細明體" charset="0"/>
                <a:cs typeface="新細明體" charset="0"/>
              </a:rPr>
              <a:t>2		</a:t>
            </a:r>
            <a:r>
              <a:rPr lang="en-US" altLang="zh-TW" sz="2400" b="1">
                <a:latin typeface="Arial" charset="0"/>
                <a:ea typeface="新細明體" charset="0"/>
                <a:cs typeface="新細明體" charset="0"/>
              </a:rPr>
              <a:t>do</a:t>
            </a:r>
            <a:r>
              <a:rPr lang="en-US" altLang="zh-TW" sz="2400">
                <a:latin typeface="Arial" charset="0"/>
                <a:ea typeface="新細明體" charset="0"/>
                <a:cs typeface="新細明體" charset="0"/>
              </a:rPr>
              <a:t> key</a:t>
            </a:r>
            <a:r>
              <a:rPr lang="en-US" altLang="zh-TW" sz="2400">
                <a:latin typeface="Times New Roman" charset="0"/>
                <a:ea typeface="新細明體" charset="0"/>
                <a:cs typeface="新細明體" charset="0"/>
                <a:sym typeface="Symbol" charset="0"/>
              </a:rPr>
              <a:t></a:t>
            </a:r>
            <a:r>
              <a:rPr lang="en-US" altLang="zh-TW" sz="2400">
                <a:latin typeface="Arial" charset="0"/>
                <a:ea typeface="新細明體" charset="0"/>
                <a:cs typeface="新細明體" charset="0"/>
              </a:rPr>
              <a:t>A[</a:t>
            </a:r>
            <a:r>
              <a:rPr lang="en-US" altLang="zh-TW" sz="2400" i="1">
                <a:latin typeface="Arial" charset="0"/>
                <a:ea typeface="新細明體" charset="0"/>
                <a:cs typeface="新細明體" charset="0"/>
              </a:rPr>
              <a:t>j</a:t>
            </a:r>
            <a:r>
              <a:rPr lang="en-US" altLang="zh-TW" sz="2400">
                <a:latin typeface="Arial" charset="0"/>
                <a:ea typeface="新細明體" charset="0"/>
                <a:cs typeface="新細明體" charset="0"/>
              </a:rPr>
              <a:t>]</a:t>
            </a:r>
          </a:p>
          <a:p>
            <a:pPr lvl="1" algn="just" eaLnBrk="1" hangingPunct="1">
              <a:lnSpc>
                <a:spcPct val="90000"/>
              </a:lnSpc>
              <a:buFontTx/>
              <a:buNone/>
            </a:pPr>
            <a:r>
              <a:rPr lang="en-US" altLang="zh-TW" sz="2400">
                <a:latin typeface="Arial" charset="0"/>
                <a:ea typeface="新細明體" charset="0"/>
                <a:cs typeface="新細明體" charset="0"/>
              </a:rPr>
              <a:t>3	     </a:t>
            </a:r>
            <a:r>
              <a:rPr lang="en-US" altLang="zh-TW" sz="2400">
                <a:latin typeface="Times New Roman" charset="0"/>
                <a:ea typeface="新細明體" charset="0"/>
                <a:cs typeface="新細明體" charset="0"/>
                <a:sym typeface="Symbol" charset="0"/>
              </a:rPr>
              <a:t></a:t>
            </a:r>
            <a:r>
              <a:rPr lang="en-US" altLang="zh-TW" sz="2400">
                <a:latin typeface="Arial" charset="0"/>
                <a:ea typeface="新細明體" charset="0"/>
                <a:cs typeface="新細明體" charset="0"/>
              </a:rPr>
              <a:t>Insert </a:t>
            </a:r>
            <a:r>
              <a:rPr lang="en-US" altLang="zh-TW" sz="2400" i="1">
                <a:latin typeface="Arial" charset="0"/>
                <a:ea typeface="新細明體" charset="0"/>
                <a:cs typeface="新細明體" charset="0"/>
              </a:rPr>
              <a:t>A</a:t>
            </a:r>
            <a:r>
              <a:rPr lang="en-US" altLang="zh-TW" sz="2400">
                <a:latin typeface="Arial" charset="0"/>
                <a:ea typeface="新細明體" charset="0"/>
                <a:cs typeface="新細明體" charset="0"/>
              </a:rPr>
              <a:t>[</a:t>
            </a:r>
            <a:r>
              <a:rPr lang="en-US" altLang="zh-TW" sz="2400" i="1">
                <a:latin typeface="Arial" charset="0"/>
                <a:ea typeface="新細明體" charset="0"/>
                <a:cs typeface="新細明體" charset="0"/>
              </a:rPr>
              <a:t>j</a:t>
            </a:r>
            <a:r>
              <a:rPr lang="en-US" altLang="zh-TW" sz="2400">
                <a:latin typeface="Arial" charset="0"/>
                <a:ea typeface="新細明體" charset="0"/>
                <a:cs typeface="新細明體" charset="0"/>
              </a:rPr>
              <a:t>] into the sorted sequence </a:t>
            </a:r>
            <a:r>
              <a:rPr lang="en-US" altLang="zh-TW" sz="2400" i="1">
                <a:latin typeface="Arial" charset="0"/>
                <a:ea typeface="新細明體" charset="0"/>
                <a:cs typeface="新細明體" charset="0"/>
              </a:rPr>
              <a:t>A</a:t>
            </a:r>
            <a:r>
              <a:rPr lang="en-US" altLang="zh-TW" sz="2400">
                <a:latin typeface="Arial" charset="0"/>
                <a:ea typeface="新細明體" charset="0"/>
                <a:cs typeface="新細明體" charset="0"/>
              </a:rPr>
              <a:t>[1..</a:t>
            </a:r>
            <a:r>
              <a:rPr lang="en-US" altLang="zh-TW" sz="2400" i="1">
                <a:latin typeface="Arial" charset="0"/>
                <a:ea typeface="新細明體" charset="0"/>
                <a:cs typeface="新細明體" charset="0"/>
              </a:rPr>
              <a:t>j</a:t>
            </a:r>
            <a:r>
              <a:rPr lang="en-US" altLang="zh-TW" sz="2400">
                <a:latin typeface="Arial" charset="0"/>
                <a:ea typeface="新細明體" charset="0"/>
                <a:cs typeface="新細明體" charset="0"/>
              </a:rPr>
              <a:t>-1]</a:t>
            </a:r>
          </a:p>
          <a:p>
            <a:pPr lvl="1" algn="just" eaLnBrk="1" hangingPunct="1">
              <a:lnSpc>
                <a:spcPct val="90000"/>
              </a:lnSpc>
              <a:buFontTx/>
              <a:buNone/>
            </a:pPr>
            <a:r>
              <a:rPr lang="en-US" altLang="zh-TW" sz="2400">
                <a:latin typeface="Arial" charset="0"/>
                <a:ea typeface="新細明體" charset="0"/>
                <a:cs typeface="新細明體" charset="0"/>
              </a:rPr>
              <a:t>4		    </a:t>
            </a:r>
            <a:r>
              <a:rPr lang="en-US" altLang="zh-TW" sz="2400" i="1">
                <a:latin typeface="Arial" charset="0"/>
                <a:ea typeface="新細明體" charset="0"/>
                <a:cs typeface="新細明體" charset="0"/>
              </a:rPr>
              <a:t>i  </a:t>
            </a:r>
            <a:r>
              <a:rPr lang="en-US" altLang="zh-TW" sz="2400">
                <a:latin typeface="Times New Roman" charset="0"/>
                <a:ea typeface="新細明體" charset="0"/>
                <a:cs typeface="新細明體" charset="0"/>
                <a:sym typeface="Symbol" charset="0"/>
              </a:rPr>
              <a:t> </a:t>
            </a:r>
            <a:r>
              <a:rPr lang="en-US" altLang="zh-TW" sz="2400" i="1">
                <a:latin typeface="Arial" charset="0"/>
                <a:ea typeface="新細明體" charset="0"/>
                <a:cs typeface="新細明體" charset="0"/>
              </a:rPr>
              <a:t>j </a:t>
            </a:r>
            <a:r>
              <a:rPr lang="en-US" altLang="zh-TW" sz="2400">
                <a:latin typeface="Arial" charset="0"/>
                <a:ea typeface="新細明體" charset="0"/>
                <a:cs typeface="新細明體" charset="0"/>
              </a:rPr>
              <a:t>- 1</a:t>
            </a:r>
          </a:p>
          <a:p>
            <a:pPr lvl="1" algn="just" eaLnBrk="1" hangingPunct="1">
              <a:lnSpc>
                <a:spcPct val="90000"/>
              </a:lnSpc>
              <a:buFontTx/>
              <a:buNone/>
            </a:pPr>
            <a:r>
              <a:rPr lang="en-US" altLang="zh-TW" sz="2400">
                <a:latin typeface="Arial" charset="0"/>
                <a:ea typeface="新細明體" charset="0"/>
                <a:cs typeface="新細明體" charset="0"/>
              </a:rPr>
              <a:t>5		    </a:t>
            </a:r>
            <a:r>
              <a:rPr lang="en-US" altLang="zh-TW" sz="2400" b="1">
                <a:latin typeface="Arial" charset="0"/>
                <a:ea typeface="新細明體" charset="0"/>
                <a:cs typeface="新細明體" charset="0"/>
              </a:rPr>
              <a:t>while</a:t>
            </a:r>
            <a:r>
              <a:rPr lang="en-US" altLang="zh-TW" sz="2400">
                <a:latin typeface="Arial" charset="0"/>
                <a:ea typeface="新細明體" charset="0"/>
                <a:cs typeface="新細明體" charset="0"/>
              </a:rPr>
              <a:t> </a:t>
            </a:r>
            <a:r>
              <a:rPr lang="en-US" altLang="zh-TW" sz="2400" i="1">
                <a:latin typeface="Arial" charset="0"/>
                <a:ea typeface="新細明體" charset="0"/>
                <a:cs typeface="新細明體" charset="0"/>
              </a:rPr>
              <a:t>i</a:t>
            </a:r>
            <a:r>
              <a:rPr lang="en-US" altLang="zh-TW" sz="2400">
                <a:latin typeface="Arial" charset="0"/>
                <a:ea typeface="新細明體" charset="0"/>
                <a:cs typeface="新細明體" charset="0"/>
              </a:rPr>
              <a:t>&gt;0 and </a:t>
            </a:r>
            <a:r>
              <a:rPr lang="en-US" altLang="zh-TW" sz="2400" i="1">
                <a:latin typeface="Arial" charset="0"/>
                <a:ea typeface="新細明體" charset="0"/>
                <a:cs typeface="新細明體" charset="0"/>
              </a:rPr>
              <a:t>A</a:t>
            </a:r>
            <a:r>
              <a:rPr lang="en-US" altLang="zh-TW" sz="2400">
                <a:latin typeface="Arial" charset="0"/>
                <a:ea typeface="新細明體" charset="0"/>
                <a:cs typeface="新細明體" charset="0"/>
              </a:rPr>
              <a:t>[</a:t>
            </a:r>
            <a:r>
              <a:rPr lang="en-US" altLang="zh-TW" sz="2400" i="1">
                <a:latin typeface="Arial" charset="0"/>
                <a:ea typeface="新細明體" charset="0"/>
                <a:cs typeface="新細明體" charset="0"/>
              </a:rPr>
              <a:t>i </a:t>
            </a:r>
            <a:r>
              <a:rPr lang="en-US" altLang="zh-TW" sz="2400">
                <a:latin typeface="Arial" charset="0"/>
                <a:ea typeface="新細明體" charset="0"/>
                <a:cs typeface="新細明體" charset="0"/>
              </a:rPr>
              <a:t>]&gt;key</a:t>
            </a:r>
          </a:p>
          <a:p>
            <a:pPr lvl="1" algn="just" eaLnBrk="1" hangingPunct="1">
              <a:lnSpc>
                <a:spcPct val="90000"/>
              </a:lnSpc>
              <a:buFontTx/>
              <a:buNone/>
            </a:pPr>
            <a:r>
              <a:rPr lang="en-US" altLang="zh-TW" sz="2400">
                <a:latin typeface="Arial" charset="0"/>
                <a:ea typeface="新細明體" charset="0"/>
                <a:cs typeface="新細明體" charset="0"/>
              </a:rPr>
              <a:t>6			</a:t>
            </a:r>
            <a:r>
              <a:rPr lang="en-US" altLang="zh-TW" sz="2400" b="1">
                <a:latin typeface="Arial" charset="0"/>
                <a:ea typeface="新細明體" charset="0"/>
                <a:cs typeface="新細明體" charset="0"/>
              </a:rPr>
              <a:t>do</a:t>
            </a:r>
            <a:r>
              <a:rPr lang="en-US" altLang="zh-TW" sz="2400">
                <a:latin typeface="Arial" charset="0"/>
                <a:ea typeface="新細明體" charset="0"/>
                <a:cs typeface="新細明體" charset="0"/>
              </a:rPr>
              <a:t> </a:t>
            </a:r>
            <a:r>
              <a:rPr lang="en-US" altLang="zh-TW" sz="2400" i="1">
                <a:latin typeface="Arial" charset="0"/>
                <a:ea typeface="新細明體" charset="0"/>
                <a:cs typeface="新細明體" charset="0"/>
              </a:rPr>
              <a:t>A</a:t>
            </a:r>
            <a:r>
              <a:rPr lang="en-US" altLang="zh-TW" sz="2400">
                <a:latin typeface="Arial" charset="0"/>
                <a:ea typeface="新細明體" charset="0"/>
                <a:cs typeface="新細明體" charset="0"/>
              </a:rPr>
              <a:t>[</a:t>
            </a:r>
            <a:r>
              <a:rPr lang="en-US" altLang="zh-TW" sz="2400" i="1">
                <a:latin typeface="Arial" charset="0"/>
                <a:ea typeface="新細明體" charset="0"/>
                <a:cs typeface="新細明體" charset="0"/>
              </a:rPr>
              <a:t>i</a:t>
            </a:r>
            <a:r>
              <a:rPr lang="en-US" altLang="zh-TW" sz="2400">
                <a:latin typeface="Arial" charset="0"/>
                <a:ea typeface="新細明體" charset="0"/>
                <a:cs typeface="新細明體" charset="0"/>
              </a:rPr>
              <a:t>+1] </a:t>
            </a:r>
            <a:r>
              <a:rPr lang="en-US" altLang="zh-TW" sz="2400">
                <a:latin typeface="Times New Roman" charset="0"/>
                <a:ea typeface="新細明體" charset="0"/>
                <a:cs typeface="新細明體" charset="0"/>
                <a:sym typeface="Symbol" charset="0"/>
              </a:rPr>
              <a:t></a:t>
            </a:r>
            <a:r>
              <a:rPr lang="en-US" altLang="zh-TW" sz="2400" i="1">
                <a:latin typeface="Arial" charset="0"/>
                <a:ea typeface="新細明體" charset="0"/>
                <a:cs typeface="新細明體" charset="0"/>
              </a:rPr>
              <a:t>A</a:t>
            </a:r>
            <a:r>
              <a:rPr lang="en-US" altLang="zh-TW" sz="2400">
                <a:latin typeface="Arial" charset="0"/>
                <a:ea typeface="新細明體" charset="0"/>
                <a:cs typeface="新細明體" charset="0"/>
              </a:rPr>
              <a:t>[</a:t>
            </a:r>
            <a:r>
              <a:rPr lang="en-US" altLang="zh-TW" sz="2400" i="1">
                <a:latin typeface="Arial" charset="0"/>
                <a:ea typeface="新細明體" charset="0"/>
                <a:cs typeface="新細明體" charset="0"/>
              </a:rPr>
              <a:t>i </a:t>
            </a:r>
            <a:r>
              <a:rPr lang="en-US" altLang="zh-TW" sz="2400">
                <a:latin typeface="Arial" charset="0"/>
                <a:ea typeface="新細明體" charset="0"/>
                <a:cs typeface="新細明體" charset="0"/>
              </a:rPr>
              <a:t>]</a:t>
            </a:r>
          </a:p>
          <a:p>
            <a:pPr lvl="1" algn="just" eaLnBrk="1" hangingPunct="1">
              <a:lnSpc>
                <a:spcPct val="90000"/>
              </a:lnSpc>
              <a:buFontTx/>
              <a:buNone/>
            </a:pPr>
            <a:r>
              <a:rPr lang="en-US" altLang="zh-TW" sz="2400">
                <a:latin typeface="Arial" charset="0"/>
                <a:ea typeface="新細明體" charset="0"/>
                <a:cs typeface="新細明體" charset="0"/>
              </a:rPr>
              <a:t>7			</a:t>
            </a:r>
            <a:r>
              <a:rPr lang="en-US" altLang="zh-TW" sz="2400" i="1">
                <a:latin typeface="Arial" charset="0"/>
                <a:ea typeface="新細明體" charset="0"/>
                <a:cs typeface="新細明體" charset="0"/>
              </a:rPr>
              <a:t>i  </a:t>
            </a:r>
            <a:r>
              <a:rPr lang="en-US" altLang="zh-TW" sz="2400">
                <a:latin typeface="Times New Roman" charset="0"/>
                <a:ea typeface="新細明體" charset="0"/>
                <a:cs typeface="新細明體" charset="0"/>
                <a:sym typeface="Symbol" charset="0"/>
              </a:rPr>
              <a:t> </a:t>
            </a:r>
            <a:r>
              <a:rPr lang="en-US" altLang="zh-TW" sz="2400" i="1">
                <a:latin typeface="Arial" charset="0"/>
                <a:ea typeface="新細明體" charset="0"/>
                <a:cs typeface="新細明體" charset="0"/>
              </a:rPr>
              <a:t>i </a:t>
            </a:r>
            <a:r>
              <a:rPr lang="en-US" altLang="zh-TW" sz="2400">
                <a:latin typeface="Arial" charset="0"/>
                <a:ea typeface="新細明體" charset="0"/>
                <a:cs typeface="新細明體" charset="0"/>
              </a:rPr>
              <a:t>- 1</a:t>
            </a:r>
          </a:p>
          <a:p>
            <a:pPr lvl="1" algn="just" eaLnBrk="1" hangingPunct="1">
              <a:lnSpc>
                <a:spcPct val="90000"/>
              </a:lnSpc>
              <a:buFontTx/>
              <a:buNone/>
            </a:pPr>
            <a:r>
              <a:rPr lang="en-US" altLang="zh-TW" sz="2400">
                <a:latin typeface="Arial" charset="0"/>
                <a:ea typeface="新細明體" charset="0"/>
                <a:cs typeface="新細明體" charset="0"/>
              </a:rPr>
              <a:t>8		    </a:t>
            </a:r>
            <a:r>
              <a:rPr lang="en-US" altLang="zh-TW" sz="2400" i="1">
                <a:latin typeface="Arial" charset="0"/>
                <a:ea typeface="新細明體" charset="0"/>
                <a:cs typeface="新細明體" charset="0"/>
              </a:rPr>
              <a:t>A</a:t>
            </a:r>
            <a:r>
              <a:rPr lang="en-US" altLang="zh-TW" sz="2400">
                <a:latin typeface="Arial" charset="0"/>
                <a:ea typeface="新細明體" charset="0"/>
                <a:cs typeface="新細明體" charset="0"/>
              </a:rPr>
              <a:t>[</a:t>
            </a:r>
            <a:r>
              <a:rPr lang="en-US" altLang="zh-TW" sz="2400" i="1">
                <a:latin typeface="Arial" charset="0"/>
                <a:ea typeface="新細明體" charset="0"/>
                <a:cs typeface="新細明體" charset="0"/>
              </a:rPr>
              <a:t>i </a:t>
            </a:r>
            <a:r>
              <a:rPr lang="en-US" altLang="zh-TW" sz="2400">
                <a:latin typeface="Arial" charset="0"/>
                <a:ea typeface="新細明體" charset="0"/>
                <a:cs typeface="新細明體" charset="0"/>
              </a:rPr>
              <a:t>+1] </a:t>
            </a:r>
            <a:r>
              <a:rPr lang="en-US" altLang="zh-TW" sz="2400">
                <a:latin typeface="Times New Roman" charset="0"/>
                <a:ea typeface="新細明體" charset="0"/>
                <a:cs typeface="新細明體" charset="0"/>
                <a:sym typeface="Symbol" charset="0"/>
              </a:rPr>
              <a:t></a:t>
            </a:r>
            <a:r>
              <a:rPr lang="en-US" altLang="zh-TW" sz="2400">
                <a:latin typeface="Arial" charset="0"/>
                <a:ea typeface="新細明體" charset="0"/>
                <a:cs typeface="新細明體" charset="0"/>
              </a:rPr>
              <a:t>key</a:t>
            </a:r>
            <a:endParaRPr lang="en-US" altLang="zh-TW" sz="2400" dirty="0">
              <a:latin typeface="Arial" charset="0"/>
              <a:ea typeface="新細明體" charset="0"/>
              <a:cs typeface="新細明體" charset="0"/>
            </a:endParaRPr>
          </a:p>
        </p:txBody>
      </p:sp>
      <p:sp>
        <p:nvSpPr>
          <p:cNvPr id="9221" name="Rectangle 5"/>
          <p:cNvSpPr>
            <a:spLocks noChangeArrowheads="1"/>
          </p:cNvSpPr>
          <p:nvPr/>
        </p:nvSpPr>
        <p:spPr bwMode="auto">
          <a:xfrm>
            <a:off x="2214563" y="18478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pic>
        <p:nvPicPr>
          <p:cNvPr id="6" name="图片 3" descr="Screen Shot 2015-09-15 at 2.49.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8805" y="291375"/>
            <a:ext cx="3785195" cy="3245539"/>
          </a:xfrm>
          <a:prstGeom prst="rect">
            <a:avLst/>
          </a:prstGeom>
        </p:spPr>
      </p:pic>
    </p:spTree>
    <p:extLst>
      <p:ext uri="{BB962C8B-B14F-4D97-AF65-F5344CB8AC3E}">
        <p14:creationId xmlns:p14="http://schemas.microsoft.com/office/powerpoint/2010/main" val="266315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220">
                                            <p:txEl>
                                              <p:pRg st="4" end="4"/>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1CE4A9DE-25E1-FD45-90E7-D679284AFAB5}" type="slidenum">
              <a:rPr lang="en-US"/>
              <a:pPr eaLnBrk="1" hangingPunct="1"/>
              <a:t>13</a:t>
            </a:fld>
            <a:endParaRPr lang="en-US"/>
          </a:p>
        </p:txBody>
      </p:sp>
      <p:sp>
        <p:nvSpPr>
          <p:cNvPr id="10243" name="Rectangle 6"/>
          <p:cNvSpPr>
            <a:spLocks noGrp="1" noChangeArrowheads="1"/>
          </p:cNvSpPr>
          <p:nvPr>
            <p:ph type="title"/>
          </p:nvPr>
        </p:nvSpPr>
        <p:spPr/>
        <p:txBody>
          <a:bodyPr/>
          <a:lstStyle/>
          <a:p>
            <a:pPr eaLnBrk="1" hangingPunct="1"/>
            <a:r>
              <a:rPr lang="en-US" altLang="zh-TW" sz="3600">
                <a:latin typeface="Arial" charset="0"/>
                <a:ea typeface="新細明體" charset="0"/>
                <a:cs typeface="新細明體" charset="0"/>
              </a:rPr>
              <a:t>Understanding an Algorithm by Simulating Its Operation on an Input</a:t>
            </a:r>
          </a:p>
        </p:txBody>
      </p:sp>
      <p:pic>
        <p:nvPicPr>
          <p:cNvPr id="1024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8313" y="2349500"/>
            <a:ext cx="8347075" cy="3106738"/>
          </a:xfrm>
        </p:spPr>
      </p:pic>
    </p:spTree>
    <p:extLst>
      <p:ext uri="{BB962C8B-B14F-4D97-AF65-F5344CB8AC3E}">
        <p14:creationId xmlns:p14="http://schemas.microsoft.com/office/powerpoint/2010/main" val="2482696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E3F2870F-4FED-B344-8236-7AB37A97B058}" type="slidenum">
              <a:rPr lang="en-US"/>
              <a:pPr eaLnBrk="1" hangingPunct="1"/>
              <a:t>14</a:t>
            </a:fld>
            <a:endParaRPr lang="en-US"/>
          </a:p>
        </p:txBody>
      </p:sp>
      <p:sp>
        <p:nvSpPr>
          <p:cNvPr id="11267" name="Rectangle 2"/>
          <p:cNvSpPr>
            <a:spLocks noGrp="1" noChangeArrowheads="1"/>
          </p:cNvSpPr>
          <p:nvPr>
            <p:ph type="title"/>
          </p:nvPr>
        </p:nvSpPr>
        <p:spPr/>
        <p:txBody>
          <a:bodyPr>
            <a:normAutofit fontScale="90000"/>
          </a:bodyPr>
          <a:lstStyle/>
          <a:p>
            <a:pPr eaLnBrk="1" hangingPunct="1"/>
            <a:r>
              <a:rPr lang="en-US">
                <a:latin typeface="Arial" charset="0"/>
              </a:rPr>
              <a:t>Interesting Properties of Insertion Sort</a:t>
            </a:r>
          </a:p>
        </p:txBody>
      </p:sp>
      <p:sp>
        <p:nvSpPr>
          <p:cNvPr id="11268" name="Rectangle 3"/>
          <p:cNvSpPr>
            <a:spLocks noGrp="1" noChangeArrowheads="1"/>
          </p:cNvSpPr>
          <p:nvPr>
            <p:ph type="body" idx="1"/>
          </p:nvPr>
        </p:nvSpPr>
        <p:spPr>
          <a:xfrm>
            <a:off x="914400" y="2017713"/>
            <a:ext cx="8040688" cy="4114800"/>
          </a:xfrm>
        </p:spPr>
        <p:txBody>
          <a:bodyPr/>
          <a:lstStyle/>
          <a:p>
            <a:pPr eaLnBrk="1" hangingPunct="1">
              <a:lnSpc>
                <a:spcPct val="90000"/>
              </a:lnSpc>
            </a:pPr>
            <a:r>
              <a:rPr lang="en-US" altLang="zh-TW" i="1">
                <a:solidFill>
                  <a:schemeClr val="hlink"/>
                </a:solidFill>
                <a:latin typeface="Arial" charset="0"/>
                <a:ea typeface="新細明體" charset="0"/>
                <a:cs typeface="新細明體" charset="0"/>
              </a:rPr>
              <a:t>Sorted in place </a:t>
            </a:r>
            <a:r>
              <a:rPr lang="en-US" altLang="zh-TW">
                <a:latin typeface="Arial" charset="0"/>
                <a:ea typeface="新細明體" charset="0"/>
                <a:cs typeface="新細明體" charset="0"/>
              </a:rPr>
              <a:t>:</a:t>
            </a:r>
          </a:p>
          <a:p>
            <a:pPr lvl="1" eaLnBrk="1" hangingPunct="1">
              <a:lnSpc>
                <a:spcPct val="90000"/>
              </a:lnSpc>
            </a:pPr>
            <a:r>
              <a:rPr lang="en-US" altLang="zh-TW">
                <a:latin typeface="Arial" charset="0"/>
                <a:ea typeface="新細明體" charset="0"/>
                <a:cs typeface="新細明體" charset="0"/>
              </a:rPr>
              <a:t>The numbers are rearranged within the array A, without using an additional data structure (memory).</a:t>
            </a:r>
            <a:endParaRPr lang="en-US" altLang="zh-TW" i="1">
              <a:solidFill>
                <a:schemeClr val="hlink"/>
              </a:solidFill>
              <a:latin typeface="Arial" charset="0"/>
              <a:ea typeface="新細明體" charset="0"/>
              <a:cs typeface="新細明體" charset="0"/>
            </a:endParaRPr>
          </a:p>
          <a:p>
            <a:pPr eaLnBrk="1" hangingPunct="1">
              <a:lnSpc>
                <a:spcPct val="90000"/>
              </a:lnSpc>
            </a:pPr>
            <a:r>
              <a:rPr lang="en-US" altLang="zh-TW" i="1">
                <a:solidFill>
                  <a:schemeClr val="hlink"/>
                </a:solidFill>
                <a:latin typeface="Arial" charset="0"/>
                <a:ea typeface="新細明體" charset="0"/>
                <a:cs typeface="新細明體" charset="0"/>
              </a:rPr>
              <a:t>Loop invariant </a:t>
            </a:r>
            <a:r>
              <a:rPr lang="en-US" altLang="zh-TW">
                <a:latin typeface="Arial" charset="0"/>
                <a:ea typeface="新細明體" charset="0"/>
                <a:cs typeface="新細明體" charset="0"/>
              </a:rPr>
              <a:t>:  </a:t>
            </a:r>
          </a:p>
          <a:p>
            <a:pPr lvl="1" eaLnBrk="1" hangingPunct="1">
              <a:lnSpc>
                <a:spcPct val="90000"/>
              </a:lnSpc>
            </a:pPr>
            <a:r>
              <a:rPr lang="en-US" altLang="zh-TW">
                <a:latin typeface="Arial" charset="0"/>
                <a:ea typeface="新細明體" charset="0"/>
                <a:cs typeface="新細明體" charset="0"/>
              </a:rPr>
              <a:t>At the start of each iteration of the for loop of line 1-8, the subarray A[1..j-1] consists of the elements originally in A[1..j-1] but in sorted order.</a:t>
            </a:r>
          </a:p>
        </p:txBody>
      </p:sp>
    </p:spTree>
    <p:extLst>
      <p:ext uri="{BB962C8B-B14F-4D97-AF65-F5344CB8AC3E}">
        <p14:creationId xmlns:p14="http://schemas.microsoft.com/office/powerpoint/2010/main" val="1928931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A1FD1CD5-396C-C14C-ACEC-FF57A21EF841}" type="slidenum">
              <a:rPr lang="en-US"/>
              <a:pPr eaLnBrk="1" hangingPunct="1"/>
              <a:t>15</a:t>
            </a:fld>
            <a:endParaRPr lang="en-US"/>
          </a:p>
        </p:txBody>
      </p:sp>
      <p:sp>
        <p:nvSpPr>
          <p:cNvPr id="12291" name="Rectangle 2"/>
          <p:cNvSpPr>
            <a:spLocks noGrp="1" noChangeArrowheads="1"/>
          </p:cNvSpPr>
          <p:nvPr>
            <p:ph type="title"/>
          </p:nvPr>
        </p:nvSpPr>
        <p:spPr/>
        <p:txBody>
          <a:bodyPr/>
          <a:lstStyle/>
          <a:p>
            <a:pPr eaLnBrk="1" hangingPunct="1"/>
            <a:r>
              <a:rPr lang="en-US" altLang="zh-TW" b="1">
                <a:latin typeface="Arial" charset="0"/>
                <a:ea typeface="新細明體" charset="0"/>
                <a:cs typeface="新細明體" charset="0"/>
              </a:rPr>
              <a:t>Analyzing algorithms</a:t>
            </a:r>
            <a:r>
              <a:rPr lang="en-US" altLang="zh-TW">
                <a:latin typeface="Arial" charset="0"/>
                <a:ea typeface="新細明體" charset="0"/>
                <a:cs typeface="新細明體" charset="0"/>
              </a:rPr>
              <a:t> </a:t>
            </a:r>
          </a:p>
        </p:txBody>
      </p:sp>
      <p:sp>
        <p:nvSpPr>
          <p:cNvPr id="12292" name="Rectangle 3"/>
          <p:cNvSpPr>
            <a:spLocks noGrp="1" noChangeArrowheads="1"/>
          </p:cNvSpPr>
          <p:nvPr>
            <p:ph type="body" idx="1"/>
          </p:nvPr>
        </p:nvSpPr>
        <p:spPr/>
        <p:txBody>
          <a:bodyPr/>
          <a:lstStyle/>
          <a:p>
            <a:pPr algn="just" eaLnBrk="1" hangingPunct="1">
              <a:lnSpc>
                <a:spcPct val="90000"/>
              </a:lnSpc>
              <a:buFontTx/>
              <a:buNone/>
            </a:pPr>
            <a:r>
              <a:rPr lang="en-US" altLang="zh-TW" sz="2800">
                <a:latin typeface="Arial" charset="0"/>
                <a:ea typeface="新細明體" charset="0"/>
                <a:cs typeface="新細明體" charset="0"/>
              </a:rPr>
              <a:t>   </a:t>
            </a:r>
            <a:endParaRPr lang="en-US" altLang="zh-TW" sz="2400">
              <a:latin typeface="Arial" charset="0"/>
              <a:ea typeface="新細明體" charset="0"/>
              <a:cs typeface="新細明體" charset="0"/>
            </a:endParaRPr>
          </a:p>
          <a:p>
            <a:pPr lvl="1" algn="just" eaLnBrk="1" hangingPunct="1">
              <a:lnSpc>
                <a:spcPct val="90000"/>
              </a:lnSpc>
            </a:pPr>
            <a:r>
              <a:rPr lang="en-US" altLang="zh-TW" sz="2400" b="1">
                <a:solidFill>
                  <a:srgbClr val="0000FF"/>
                </a:solidFill>
                <a:latin typeface="Arial" charset="0"/>
                <a:ea typeface="新細明體" charset="0"/>
                <a:cs typeface="新細明體" charset="0"/>
              </a:rPr>
              <a:t>Assumption</a:t>
            </a:r>
            <a:r>
              <a:rPr lang="en-US" altLang="zh-TW" sz="2400" b="1">
                <a:latin typeface="Arial" charset="0"/>
                <a:ea typeface="新細明體" charset="0"/>
                <a:cs typeface="新細明體" charset="0"/>
              </a:rPr>
              <a:t>: the computer that runs the algorithms is a </a:t>
            </a:r>
            <a:r>
              <a:rPr lang="en-US" altLang="zh-TW" sz="2400">
                <a:latin typeface="Arial" charset="0"/>
                <a:ea typeface="新細明體" charset="0"/>
                <a:cs typeface="新細明體" charset="0"/>
              </a:rPr>
              <a:t>one processor random access machine (RAM)</a:t>
            </a:r>
          </a:p>
        </p:txBody>
      </p:sp>
    </p:spTree>
    <p:extLst>
      <p:ext uri="{BB962C8B-B14F-4D97-AF65-F5344CB8AC3E}">
        <p14:creationId xmlns:p14="http://schemas.microsoft.com/office/powerpoint/2010/main" val="24105767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F0E009B8-058F-8C4E-B64B-820DB603255A}" type="slidenum">
              <a:rPr lang="en-US" smtClean="0"/>
              <a:pPr eaLnBrk="1" hangingPunct="1"/>
              <a:t>16</a:t>
            </a:fld>
            <a:endParaRPr lang="en-US"/>
          </a:p>
        </p:txBody>
      </p:sp>
      <p:sp>
        <p:nvSpPr>
          <p:cNvPr id="13315" name="Rectangle 4"/>
          <p:cNvSpPr>
            <a:spLocks noGrp="1" noChangeArrowheads="1"/>
          </p:cNvSpPr>
          <p:nvPr>
            <p:ph type="title"/>
          </p:nvPr>
        </p:nvSpPr>
        <p:spPr>
          <a:xfrm>
            <a:off x="457200" y="152400"/>
            <a:ext cx="8305800" cy="1143000"/>
          </a:xfrm>
        </p:spPr>
        <p:txBody>
          <a:bodyPr/>
          <a:lstStyle/>
          <a:p>
            <a:pPr eaLnBrk="1" hangingPunct="1"/>
            <a:r>
              <a:rPr lang="en-US" altLang="zh-TW" b="1">
                <a:latin typeface="Arial" charset="0"/>
                <a:ea typeface="新細明體" charset="0"/>
                <a:cs typeface="新細明體" charset="0"/>
              </a:rPr>
              <a:t>Analyzing Algorithms</a:t>
            </a:r>
            <a:endParaRPr lang="en-US" altLang="zh-TW" b="1" dirty="0">
              <a:latin typeface="Arial" charset="0"/>
              <a:ea typeface="新細明體" charset="0"/>
              <a:cs typeface="新細明體" charset="0"/>
            </a:endParaRPr>
          </a:p>
        </p:txBody>
      </p:sp>
      <p:sp>
        <p:nvSpPr>
          <p:cNvPr id="13316" name="Rectangle 3"/>
          <p:cNvSpPr>
            <a:spLocks noGrp="1" noChangeArrowheads="1"/>
          </p:cNvSpPr>
          <p:nvPr>
            <p:ph type="body" idx="4294967295"/>
          </p:nvPr>
        </p:nvSpPr>
        <p:spPr>
          <a:xfrm>
            <a:off x="685800" y="1371600"/>
            <a:ext cx="8064500" cy="5105400"/>
          </a:xfrm>
        </p:spPr>
        <p:txBody>
          <a:bodyPr>
            <a:normAutofit lnSpcReduction="10000"/>
          </a:bodyPr>
          <a:lstStyle/>
          <a:p>
            <a:pPr algn="just">
              <a:lnSpc>
                <a:spcPct val="90000"/>
              </a:lnSpc>
            </a:pPr>
            <a:r>
              <a:rPr lang="en-US" altLang="zh-TW" sz="2600" dirty="0">
                <a:latin typeface="Arial" charset="0"/>
                <a:ea typeface="新細明體" charset="0"/>
                <a:cs typeface="新細明體" charset="0"/>
              </a:rPr>
              <a:t>The time needed by an algorithm to solve a problem depends on </a:t>
            </a:r>
            <a:r>
              <a:rPr lang="en-US" altLang="zh-TW" sz="2600" dirty="0">
                <a:solidFill>
                  <a:srgbClr val="FF0000"/>
                </a:solidFill>
                <a:latin typeface="Arial" charset="0"/>
                <a:ea typeface="新細明體" charset="0"/>
                <a:cs typeface="新細明體" charset="0"/>
              </a:rPr>
              <a:t>the steps </a:t>
            </a:r>
            <a:r>
              <a:rPr lang="en-US" altLang="zh-TW" sz="2600" dirty="0">
                <a:latin typeface="Arial" charset="0"/>
                <a:ea typeface="新細明體" charset="0"/>
                <a:cs typeface="新細明體" charset="0"/>
              </a:rPr>
              <a:t>of the algorithm that have to be executed (the number of primitive “instructions” or “operations” executed before it halts on a given input and produces an output) and </a:t>
            </a:r>
            <a:r>
              <a:rPr lang="en-US" altLang="zh-TW" sz="2600" dirty="0">
                <a:solidFill>
                  <a:srgbClr val="FF0000"/>
                </a:solidFill>
                <a:latin typeface="Arial" charset="0"/>
                <a:ea typeface="新細明體" charset="0"/>
                <a:cs typeface="新細明體" charset="0"/>
              </a:rPr>
              <a:t>how big the given input </a:t>
            </a:r>
            <a:r>
              <a:rPr lang="en-US" altLang="zh-TW" sz="2600" dirty="0">
                <a:latin typeface="Arial" charset="0"/>
                <a:ea typeface="新細明體" charset="0"/>
                <a:cs typeface="新細明體" charset="0"/>
              </a:rPr>
              <a:t>is.</a:t>
            </a:r>
          </a:p>
          <a:p>
            <a:pPr algn="just">
              <a:lnSpc>
                <a:spcPct val="90000"/>
              </a:lnSpc>
            </a:pPr>
            <a:r>
              <a:rPr lang="en-US" altLang="zh-TW" sz="2600" dirty="0">
                <a:latin typeface="Arial" charset="0"/>
                <a:ea typeface="新細明體" charset="0"/>
                <a:cs typeface="新細明體" charset="0"/>
              </a:rPr>
              <a:t>We specify this using an expression </a:t>
            </a:r>
            <a:r>
              <a:rPr lang="en-US" altLang="zh-TW" sz="2600" dirty="0">
                <a:solidFill>
                  <a:srgbClr val="FF0000"/>
                </a:solidFill>
                <a:latin typeface="Arial" charset="0"/>
                <a:ea typeface="新細明體" charset="0"/>
                <a:cs typeface="新細明體" charset="0"/>
              </a:rPr>
              <a:t>T(n)</a:t>
            </a:r>
            <a:r>
              <a:rPr lang="en-US" altLang="zh-TW" sz="2600" dirty="0">
                <a:latin typeface="Arial" charset="0"/>
                <a:ea typeface="新細明體" charset="0"/>
                <a:cs typeface="新細明體" charset="0"/>
              </a:rPr>
              <a:t> where n is the size of the input.</a:t>
            </a:r>
          </a:p>
          <a:p>
            <a:pPr algn="just">
              <a:lnSpc>
                <a:spcPct val="90000"/>
              </a:lnSpc>
            </a:pPr>
            <a:r>
              <a:rPr lang="en-US" altLang="zh-TW" sz="2600" dirty="0">
                <a:latin typeface="Arial" charset="0"/>
                <a:ea typeface="新細明體" charset="0"/>
                <a:cs typeface="新細明體" charset="0"/>
              </a:rPr>
              <a:t>So if we know T(n), we can estimate how much time that computer will take to solve that problem (see example on page 11). Alternately, if we know how much time we have, we can decide the largest size of a problem that can be solved (see problem 1-1 in Chapter 1).</a:t>
            </a:r>
          </a:p>
        </p:txBody>
      </p:sp>
    </p:spTree>
    <p:extLst>
      <p:ext uri="{BB962C8B-B14F-4D97-AF65-F5344CB8AC3E}">
        <p14:creationId xmlns:p14="http://schemas.microsoft.com/office/powerpoint/2010/main" val="662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Effect transition="in" filter="blinds(horizontal)">
                                      <p:cBhvr>
                                        <p:cTn id="7" dur="500"/>
                                        <p:tgtEl>
                                          <p:spTgt spid="133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6">
                                            <p:txEl>
                                              <p:pRg st="1" end="1"/>
                                            </p:txEl>
                                          </p:spTgt>
                                        </p:tgtEl>
                                        <p:attrNameLst>
                                          <p:attrName>style.visibility</p:attrName>
                                        </p:attrNameLst>
                                      </p:cBhvr>
                                      <p:to>
                                        <p:strVal val="visible"/>
                                      </p:to>
                                    </p:set>
                                    <p:animEffect transition="in" filter="blinds(horizontal)">
                                      <p:cBhvr>
                                        <p:cTn id="12" dur="500"/>
                                        <p:tgtEl>
                                          <p:spTgt spid="133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6">
                                            <p:txEl>
                                              <p:pRg st="2" end="2"/>
                                            </p:txEl>
                                          </p:spTgt>
                                        </p:tgtEl>
                                        <p:attrNameLst>
                                          <p:attrName>style.visibility</p:attrName>
                                        </p:attrNameLst>
                                      </p:cBhvr>
                                      <p:to>
                                        <p:strVal val="visible"/>
                                      </p:to>
                                    </p:set>
                                    <p:animEffect transition="in" filter="blinds(horizontal)">
                                      <p:cBhvr>
                                        <p:cTn id="17" dur="500"/>
                                        <p:tgtEl>
                                          <p:spTgt spid="133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2AEE3F79-43CF-A64C-9AAE-CBD7236454FA}" type="slidenum">
              <a:rPr lang="en-US"/>
              <a:pPr eaLnBrk="1" hangingPunct="1"/>
              <a:t>17</a:t>
            </a:fld>
            <a:endParaRPr lang="en-US"/>
          </a:p>
        </p:txBody>
      </p:sp>
      <p:sp>
        <p:nvSpPr>
          <p:cNvPr id="2067" name="Rectangle 3"/>
          <p:cNvSpPr>
            <a:spLocks noGrp="1" noChangeArrowheads="1"/>
          </p:cNvSpPr>
          <p:nvPr>
            <p:ph type="body" idx="4294967295"/>
          </p:nvPr>
        </p:nvSpPr>
        <p:spPr>
          <a:xfrm>
            <a:off x="1371600" y="838200"/>
            <a:ext cx="7772400" cy="5486400"/>
          </a:xfrm>
        </p:spPr>
        <p:txBody>
          <a:bodyPr>
            <a:normAutofit lnSpcReduction="10000"/>
          </a:bodyPr>
          <a:lstStyle/>
          <a:p>
            <a:pPr algn="just" eaLnBrk="1" hangingPunct="1">
              <a:lnSpc>
                <a:spcPct val="90000"/>
              </a:lnSpc>
              <a:buFontTx/>
              <a:buNone/>
            </a:pPr>
            <a:r>
              <a:rPr lang="en-US" altLang="zh-TW" sz="2800" dirty="0">
                <a:latin typeface="Arial" charset="0"/>
                <a:ea typeface="新細明體" charset="0"/>
                <a:cs typeface="新細明體" charset="0"/>
              </a:rPr>
              <a:t>Insertion-sort(</a:t>
            </a:r>
            <a:r>
              <a:rPr lang="en-US" altLang="zh-TW" sz="2800" i="1" dirty="0">
                <a:latin typeface="Arial" charset="0"/>
                <a:ea typeface="新細明體" charset="0"/>
                <a:cs typeface="新細明體" charset="0"/>
              </a:rPr>
              <a:t>A</a:t>
            </a:r>
            <a:r>
              <a:rPr lang="en-US" altLang="zh-TW" sz="2800" dirty="0">
                <a:latin typeface="Arial" charset="0"/>
                <a:ea typeface="新細明體" charset="0"/>
                <a:cs typeface="新細明體" charset="0"/>
              </a:rPr>
              <a:t>)	                        cost  times</a:t>
            </a:r>
          </a:p>
          <a:p>
            <a:pPr algn="just" eaLnBrk="1" hangingPunct="1">
              <a:lnSpc>
                <a:spcPct val="90000"/>
              </a:lnSpc>
              <a:buFontTx/>
              <a:buNone/>
            </a:pPr>
            <a:r>
              <a:rPr lang="en-US" altLang="zh-TW" sz="2800" dirty="0">
                <a:latin typeface="Arial" charset="0"/>
                <a:ea typeface="新細明體" charset="0"/>
                <a:cs typeface="新細明體" charset="0"/>
              </a:rPr>
              <a:t>1	</a:t>
            </a:r>
            <a:r>
              <a:rPr lang="en-US" altLang="zh-TW" sz="2800" b="1" dirty="0">
                <a:latin typeface="Arial" charset="0"/>
                <a:ea typeface="新細明體" charset="0"/>
                <a:cs typeface="新細明體" charset="0"/>
              </a:rPr>
              <a:t>for</a:t>
            </a:r>
            <a:r>
              <a:rPr lang="en-US" altLang="zh-TW" sz="2800" dirty="0">
                <a:latin typeface="Arial" charset="0"/>
                <a:ea typeface="新細明體" charset="0"/>
                <a:cs typeface="新細明體" charset="0"/>
              </a:rPr>
              <a:t> </a:t>
            </a:r>
            <a:r>
              <a:rPr lang="en-US" altLang="zh-TW" sz="2800" i="1" dirty="0">
                <a:latin typeface="Arial" charset="0"/>
                <a:ea typeface="新細明體" charset="0"/>
                <a:cs typeface="新細明體" charset="0"/>
              </a:rPr>
              <a:t>j</a:t>
            </a:r>
            <a:r>
              <a:rPr lang="en-US" altLang="zh-TW" sz="2800" dirty="0">
                <a:latin typeface="Arial" charset="0"/>
                <a:ea typeface="新細明體" charset="0"/>
                <a:cs typeface="新細明體" charset="0"/>
              </a:rPr>
              <a:t> </a:t>
            </a:r>
            <a:r>
              <a:rPr lang="en-US" altLang="zh-TW" sz="2800" dirty="0">
                <a:latin typeface="Times New Roman" charset="0"/>
                <a:ea typeface="新細明體" charset="0"/>
                <a:cs typeface="新細明體" charset="0"/>
                <a:sym typeface="Symbol" charset="0"/>
              </a:rPr>
              <a:t></a:t>
            </a:r>
            <a:r>
              <a:rPr lang="en-US" altLang="zh-TW" sz="2800" dirty="0">
                <a:latin typeface="Arial" charset="0"/>
                <a:ea typeface="新細明體" charset="0"/>
                <a:cs typeface="新細明體" charset="0"/>
              </a:rPr>
              <a:t>2 </a:t>
            </a:r>
            <a:r>
              <a:rPr lang="en-US" altLang="zh-TW" sz="2800" b="1" dirty="0">
                <a:latin typeface="Arial" charset="0"/>
                <a:ea typeface="新細明體" charset="0"/>
                <a:cs typeface="新細明體" charset="0"/>
              </a:rPr>
              <a:t>to</a:t>
            </a:r>
            <a:r>
              <a:rPr lang="en-US" altLang="zh-TW" sz="2800" dirty="0">
                <a:latin typeface="Arial" charset="0"/>
                <a:ea typeface="新細明體" charset="0"/>
                <a:cs typeface="新細明體" charset="0"/>
              </a:rPr>
              <a:t> length[</a:t>
            </a:r>
            <a:r>
              <a:rPr lang="en-US" altLang="zh-TW" sz="2800" i="1" dirty="0">
                <a:latin typeface="Arial" charset="0"/>
                <a:ea typeface="新細明體" charset="0"/>
                <a:cs typeface="新細明體" charset="0"/>
              </a:rPr>
              <a:t>A</a:t>
            </a:r>
            <a:r>
              <a:rPr lang="en-US" altLang="zh-TW" sz="2800" dirty="0">
                <a:latin typeface="Arial" charset="0"/>
                <a:ea typeface="新細明體" charset="0"/>
                <a:cs typeface="新細明體" charset="0"/>
              </a:rPr>
              <a:t>]				</a:t>
            </a:r>
          </a:p>
          <a:p>
            <a:pPr algn="just" eaLnBrk="1" hangingPunct="1">
              <a:lnSpc>
                <a:spcPct val="90000"/>
              </a:lnSpc>
              <a:buFontTx/>
              <a:buNone/>
            </a:pPr>
            <a:r>
              <a:rPr lang="en-US" altLang="zh-TW" sz="2800" dirty="0">
                <a:latin typeface="Arial" charset="0"/>
                <a:ea typeface="新細明體" charset="0"/>
                <a:cs typeface="新細明體" charset="0"/>
              </a:rPr>
              <a:t>2	    </a:t>
            </a:r>
            <a:r>
              <a:rPr lang="en-US" altLang="zh-TW" sz="2800" b="1" dirty="0">
                <a:latin typeface="Arial" charset="0"/>
                <a:ea typeface="新細明體" charset="0"/>
                <a:cs typeface="新細明體" charset="0"/>
              </a:rPr>
              <a:t>do</a:t>
            </a:r>
            <a:r>
              <a:rPr lang="en-US" altLang="zh-TW" sz="2800" dirty="0">
                <a:latin typeface="Arial" charset="0"/>
                <a:ea typeface="新細明體" charset="0"/>
                <a:cs typeface="新細明體" charset="0"/>
              </a:rPr>
              <a:t> </a:t>
            </a:r>
            <a:r>
              <a:rPr lang="en-US" altLang="zh-TW" sz="2800" dirty="0" err="1">
                <a:latin typeface="Arial" charset="0"/>
                <a:ea typeface="新細明體" charset="0"/>
                <a:cs typeface="新細明體" charset="0"/>
              </a:rPr>
              <a:t>key</a:t>
            </a:r>
            <a:r>
              <a:rPr lang="en-US" altLang="zh-TW" sz="2800" dirty="0" err="1">
                <a:latin typeface="Times New Roman" charset="0"/>
                <a:ea typeface="新細明體" charset="0"/>
                <a:cs typeface="新細明體" charset="0"/>
                <a:sym typeface="Symbol" charset="0"/>
              </a:rPr>
              <a:t></a:t>
            </a:r>
            <a:r>
              <a:rPr lang="en-US" altLang="zh-TW" sz="2800" dirty="0" err="1">
                <a:latin typeface="Arial" charset="0"/>
                <a:ea typeface="新細明體" charset="0"/>
                <a:cs typeface="新細明體" charset="0"/>
              </a:rPr>
              <a:t>A</a:t>
            </a:r>
            <a:r>
              <a:rPr lang="en-US" altLang="zh-TW" sz="2800" dirty="0">
                <a:latin typeface="Arial" charset="0"/>
                <a:ea typeface="新細明體" charset="0"/>
                <a:cs typeface="新細明體" charset="0"/>
              </a:rPr>
              <a:t>[</a:t>
            </a:r>
            <a:r>
              <a:rPr lang="en-US" altLang="zh-TW" sz="2800" i="1" dirty="0">
                <a:latin typeface="Arial" charset="0"/>
                <a:ea typeface="新細明體" charset="0"/>
                <a:cs typeface="新細明體" charset="0"/>
              </a:rPr>
              <a:t>j</a:t>
            </a:r>
            <a:r>
              <a:rPr lang="en-US" altLang="zh-TW" sz="2800" dirty="0">
                <a:latin typeface="Arial" charset="0"/>
                <a:ea typeface="新細明體" charset="0"/>
                <a:cs typeface="新細明體" charset="0"/>
              </a:rPr>
              <a:t>]					</a:t>
            </a:r>
          </a:p>
          <a:p>
            <a:pPr algn="just" eaLnBrk="1" hangingPunct="1">
              <a:lnSpc>
                <a:spcPct val="90000"/>
              </a:lnSpc>
              <a:buFontTx/>
              <a:buNone/>
            </a:pPr>
            <a:r>
              <a:rPr lang="en-US" altLang="zh-TW" sz="2800" dirty="0">
                <a:latin typeface="Arial" charset="0"/>
                <a:ea typeface="新細明體" charset="0"/>
                <a:cs typeface="新細明體" charset="0"/>
              </a:rPr>
              <a:t>3	    </a:t>
            </a:r>
            <a:r>
              <a:rPr lang="en-US" altLang="zh-TW" sz="2800" dirty="0">
                <a:latin typeface="Times New Roman" charset="0"/>
                <a:cs typeface="Arial Unicode MS" charset="0"/>
                <a:sym typeface="Symbol" charset="0"/>
              </a:rPr>
              <a:t>⊳</a:t>
            </a:r>
            <a:r>
              <a:rPr lang="en-US" altLang="zh-TW" sz="2800" dirty="0">
                <a:latin typeface="Arial" charset="0"/>
                <a:ea typeface="新細明體" charset="0"/>
                <a:cs typeface="新細明體" charset="0"/>
              </a:rPr>
              <a:t>Insert </a:t>
            </a:r>
            <a:r>
              <a:rPr lang="en-US" altLang="zh-TW" sz="2800" i="1" dirty="0">
                <a:latin typeface="Arial" charset="0"/>
                <a:ea typeface="新細明體" charset="0"/>
                <a:cs typeface="新細明體" charset="0"/>
              </a:rPr>
              <a:t>A</a:t>
            </a:r>
            <a:r>
              <a:rPr lang="en-US" altLang="zh-TW" sz="2800" dirty="0">
                <a:latin typeface="Arial" charset="0"/>
                <a:ea typeface="新細明體" charset="0"/>
                <a:cs typeface="新細明體" charset="0"/>
              </a:rPr>
              <a:t>[</a:t>
            </a:r>
            <a:r>
              <a:rPr lang="en-US" altLang="zh-TW" sz="2800" i="1" dirty="0">
                <a:latin typeface="Arial" charset="0"/>
                <a:ea typeface="新細明體" charset="0"/>
                <a:cs typeface="新細明體" charset="0"/>
              </a:rPr>
              <a:t>j</a:t>
            </a:r>
            <a:r>
              <a:rPr lang="en-US" altLang="zh-TW" sz="2800" dirty="0">
                <a:latin typeface="Arial" charset="0"/>
                <a:ea typeface="新細明體" charset="0"/>
                <a:cs typeface="新細明體" charset="0"/>
              </a:rPr>
              <a:t>] into the 	</a:t>
            </a:r>
          </a:p>
          <a:p>
            <a:pPr algn="just" eaLnBrk="1" hangingPunct="1">
              <a:lnSpc>
                <a:spcPct val="90000"/>
              </a:lnSpc>
              <a:buFontTx/>
              <a:buNone/>
            </a:pPr>
            <a:r>
              <a:rPr lang="en-US" altLang="zh-TW" sz="2800" dirty="0">
                <a:latin typeface="Arial" charset="0"/>
                <a:ea typeface="新細明體" charset="0"/>
                <a:cs typeface="新細明體" charset="0"/>
              </a:rPr>
              <a:t>         sorted sequence </a:t>
            </a:r>
            <a:r>
              <a:rPr lang="en-US" altLang="zh-TW" sz="2800" i="1" dirty="0">
                <a:latin typeface="Arial" charset="0"/>
                <a:ea typeface="新細明體" charset="0"/>
                <a:cs typeface="新細明體" charset="0"/>
              </a:rPr>
              <a:t>A</a:t>
            </a:r>
            <a:r>
              <a:rPr lang="en-US" altLang="zh-TW" sz="2800" dirty="0">
                <a:latin typeface="Arial" charset="0"/>
                <a:ea typeface="新細明體" charset="0"/>
                <a:cs typeface="新細明體" charset="0"/>
              </a:rPr>
              <a:t>[1..</a:t>
            </a:r>
            <a:r>
              <a:rPr lang="en-US" altLang="zh-TW" sz="2800" i="1" dirty="0">
                <a:latin typeface="Arial" charset="0"/>
                <a:ea typeface="新細明體" charset="0"/>
                <a:cs typeface="新細明體" charset="0"/>
              </a:rPr>
              <a:t>j </a:t>
            </a:r>
            <a:r>
              <a:rPr lang="en-US" altLang="zh-TW" sz="2800" dirty="0">
                <a:latin typeface="Arial" charset="0"/>
                <a:ea typeface="新細明體" charset="0"/>
                <a:cs typeface="新細明體" charset="0"/>
              </a:rPr>
              <a:t>-1]</a:t>
            </a:r>
          </a:p>
          <a:p>
            <a:pPr algn="just" eaLnBrk="1" hangingPunct="1">
              <a:lnSpc>
                <a:spcPct val="90000"/>
              </a:lnSpc>
              <a:buFontTx/>
              <a:buNone/>
            </a:pPr>
            <a:r>
              <a:rPr lang="en-US" altLang="zh-TW" sz="2800" dirty="0">
                <a:latin typeface="Arial" charset="0"/>
                <a:ea typeface="新細明體" charset="0"/>
                <a:cs typeface="新細明體" charset="0"/>
              </a:rPr>
              <a:t>4		</a:t>
            </a:r>
            <a:r>
              <a:rPr lang="en-US" altLang="zh-TW" sz="2800" i="1" dirty="0" err="1">
                <a:latin typeface="Arial" charset="0"/>
                <a:ea typeface="新細明體" charset="0"/>
                <a:cs typeface="新細明體" charset="0"/>
              </a:rPr>
              <a:t>i</a:t>
            </a:r>
            <a:r>
              <a:rPr lang="en-US" altLang="zh-TW" sz="2800" i="1" dirty="0">
                <a:latin typeface="Arial" charset="0"/>
                <a:ea typeface="新細明體" charset="0"/>
                <a:cs typeface="新細明體" charset="0"/>
              </a:rPr>
              <a:t> </a:t>
            </a:r>
            <a:r>
              <a:rPr lang="en-US" altLang="zh-TW" sz="2800" dirty="0">
                <a:latin typeface="Times New Roman" charset="0"/>
                <a:ea typeface="新細明體" charset="0"/>
                <a:cs typeface="新細明體" charset="0"/>
                <a:sym typeface="Symbol" charset="0"/>
              </a:rPr>
              <a:t></a:t>
            </a:r>
            <a:r>
              <a:rPr lang="en-US" altLang="zh-TW" sz="2800" i="1" dirty="0">
                <a:latin typeface="Arial" charset="0"/>
                <a:ea typeface="新細明體" charset="0"/>
                <a:cs typeface="新細明體" charset="0"/>
              </a:rPr>
              <a:t>j </a:t>
            </a:r>
            <a:r>
              <a:rPr lang="en-US" altLang="zh-TW" sz="2800" dirty="0">
                <a:latin typeface="Arial" charset="0"/>
                <a:ea typeface="新細明體" charset="0"/>
                <a:cs typeface="新細明體" charset="0"/>
              </a:rPr>
              <a:t>-1						</a:t>
            </a:r>
          </a:p>
          <a:p>
            <a:pPr algn="just" eaLnBrk="1" hangingPunct="1">
              <a:lnSpc>
                <a:spcPct val="90000"/>
              </a:lnSpc>
              <a:buFontTx/>
              <a:buNone/>
            </a:pPr>
            <a:r>
              <a:rPr lang="en-US" altLang="zh-TW" sz="2800" dirty="0">
                <a:latin typeface="Arial" charset="0"/>
                <a:ea typeface="新細明體" charset="0"/>
                <a:cs typeface="新細明體" charset="0"/>
              </a:rPr>
              <a:t>5	     </a:t>
            </a:r>
            <a:r>
              <a:rPr lang="en-US" altLang="zh-TW" sz="2800" b="1" dirty="0">
                <a:latin typeface="Arial" charset="0"/>
                <a:ea typeface="新細明體" charset="0"/>
                <a:cs typeface="新細明體" charset="0"/>
              </a:rPr>
              <a:t>while</a:t>
            </a:r>
            <a:r>
              <a:rPr lang="en-US" altLang="zh-TW" sz="2800" dirty="0">
                <a:latin typeface="Arial" charset="0"/>
                <a:ea typeface="新細明體" charset="0"/>
                <a:cs typeface="新細明體" charset="0"/>
              </a:rPr>
              <a:t> </a:t>
            </a:r>
            <a:r>
              <a:rPr lang="en-US" altLang="zh-TW" sz="2800" i="1" dirty="0" err="1">
                <a:latin typeface="Arial" charset="0"/>
                <a:ea typeface="新細明體" charset="0"/>
                <a:cs typeface="新細明體" charset="0"/>
              </a:rPr>
              <a:t>i</a:t>
            </a:r>
            <a:r>
              <a:rPr lang="en-US" altLang="zh-TW" sz="2800" dirty="0">
                <a:latin typeface="Arial" charset="0"/>
                <a:ea typeface="新細明體" charset="0"/>
                <a:cs typeface="新細明體" charset="0"/>
              </a:rPr>
              <a:t>&gt;0 and </a:t>
            </a:r>
            <a:r>
              <a:rPr lang="en-US" altLang="zh-TW" sz="2800" i="1" dirty="0">
                <a:latin typeface="Arial" charset="0"/>
                <a:ea typeface="新細明體" charset="0"/>
                <a:cs typeface="新細明體" charset="0"/>
              </a:rPr>
              <a:t>A</a:t>
            </a:r>
            <a:r>
              <a:rPr lang="en-US" altLang="zh-TW" sz="2800" dirty="0">
                <a:latin typeface="Arial" charset="0"/>
                <a:ea typeface="新細明體" charset="0"/>
                <a:cs typeface="新細明體" charset="0"/>
              </a:rPr>
              <a:t>[</a:t>
            </a:r>
            <a:r>
              <a:rPr lang="en-US" altLang="zh-TW" sz="2800" i="1" dirty="0" err="1">
                <a:latin typeface="Arial" charset="0"/>
                <a:ea typeface="新細明體" charset="0"/>
                <a:cs typeface="新細明體" charset="0"/>
              </a:rPr>
              <a:t>i</a:t>
            </a:r>
            <a:r>
              <a:rPr lang="en-US" altLang="zh-TW" sz="2800" i="1" dirty="0">
                <a:latin typeface="Arial" charset="0"/>
                <a:ea typeface="新細明體" charset="0"/>
                <a:cs typeface="新細明體" charset="0"/>
              </a:rPr>
              <a:t> </a:t>
            </a:r>
            <a:r>
              <a:rPr lang="en-US" altLang="zh-TW" sz="2800" dirty="0">
                <a:latin typeface="Arial" charset="0"/>
                <a:ea typeface="新細明體" charset="0"/>
                <a:cs typeface="新細明體" charset="0"/>
              </a:rPr>
              <a:t>]&gt;key			</a:t>
            </a:r>
          </a:p>
          <a:p>
            <a:pPr algn="just" eaLnBrk="1" hangingPunct="1">
              <a:lnSpc>
                <a:spcPct val="90000"/>
              </a:lnSpc>
              <a:buFontTx/>
              <a:buNone/>
            </a:pPr>
            <a:r>
              <a:rPr lang="en-US" altLang="zh-TW" sz="2800" dirty="0">
                <a:latin typeface="Arial" charset="0"/>
                <a:ea typeface="新細明體" charset="0"/>
                <a:cs typeface="新細明體" charset="0"/>
              </a:rPr>
              <a:t>6		   </a:t>
            </a:r>
            <a:r>
              <a:rPr lang="en-US" altLang="zh-TW" sz="2800" b="1" dirty="0">
                <a:latin typeface="Arial" charset="0"/>
                <a:ea typeface="新細明體" charset="0"/>
                <a:cs typeface="新細明體" charset="0"/>
              </a:rPr>
              <a:t>do</a:t>
            </a:r>
            <a:r>
              <a:rPr lang="en-US" altLang="zh-TW" sz="2800" dirty="0">
                <a:latin typeface="Arial" charset="0"/>
                <a:ea typeface="新細明體" charset="0"/>
                <a:cs typeface="新細明體" charset="0"/>
              </a:rPr>
              <a:t> </a:t>
            </a:r>
            <a:r>
              <a:rPr lang="en-US" altLang="zh-TW" sz="2800" i="1" dirty="0">
                <a:latin typeface="Arial" charset="0"/>
                <a:ea typeface="新細明體" charset="0"/>
                <a:cs typeface="新細明體" charset="0"/>
              </a:rPr>
              <a:t>A</a:t>
            </a:r>
            <a:r>
              <a:rPr lang="en-US" altLang="zh-TW" sz="2800" dirty="0">
                <a:latin typeface="Arial" charset="0"/>
                <a:ea typeface="新細明體" charset="0"/>
                <a:cs typeface="新細明體" charset="0"/>
              </a:rPr>
              <a:t>[</a:t>
            </a:r>
            <a:r>
              <a:rPr lang="en-US" altLang="zh-TW" sz="2800" i="1" dirty="0" err="1">
                <a:latin typeface="Arial" charset="0"/>
                <a:ea typeface="新細明體" charset="0"/>
                <a:cs typeface="新細明體" charset="0"/>
              </a:rPr>
              <a:t>i</a:t>
            </a:r>
            <a:r>
              <a:rPr lang="en-US" altLang="zh-TW" sz="2800" i="1" dirty="0">
                <a:latin typeface="Arial" charset="0"/>
                <a:ea typeface="新細明體" charset="0"/>
                <a:cs typeface="新細明體" charset="0"/>
              </a:rPr>
              <a:t> </a:t>
            </a:r>
            <a:r>
              <a:rPr lang="en-US" altLang="zh-TW" sz="2800" dirty="0">
                <a:latin typeface="Arial" charset="0"/>
                <a:ea typeface="新細明體" charset="0"/>
                <a:cs typeface="新細明體" charset="0"/>
              </a:rPr>
              <a:t>+1] </a:t>
            </a:r>
            <a:r>
              <a:rPr lang="en-US" altLang="zh-TW" sz="2800" dirty="0">
                <a:latin typeface="Times New Roman" charset="0"/>
                <a:ea typeface="新細明體" charset="0"/>
                <a:cs typeface="新細明體" charset="0"/>
                <a:sym typeface="Symbol" charset="0"/>
              </a:rPr>
              <a:t></a:t>
            </a:r>
            <a:r>
              <a:rPr lang="en-US" altLang="zh-TW" sz="2800" i="1" dirty="0">
                <a:latin typeface="Arial" charset="0"/>
                <a:ea typeface="新細明體" charset="0"/>
                <a:cs typeface="新細明體" charset="0"/>
              </a:rPr>
              <a:t>A</a:t>
            </a:r>
            <a:r>
              <a:rPr lang="en-US" altLang="zh-TW" sz="2800" dirty="0">
                <a:latin typeface="Arial" charset="0"/>
                <a:ea typeface="新細明體" charset="0"/>
                <a:cs typeface="新細明體" charset="0"/>
              </a:rPr>
              <a:t>[</a:t>
            </a:r>
            <a:r>
              <a:rPr lang="en-US" altLang="zh-TW" sz="2800" i="1" dirty="0" err="1">
                <a:latin typeface="Arial" charset="0"/>
                <a:ea typeface="新細明體" charset="0"/>
                <a:cs typeface="新細明體" charset="0"/>
              </a:rPr>
              <a:t>i</a:t>
            </a:r>
            <a:r>
              <a:rPr lang="en-US" altLang="zh-TW" sz="2800" i="1" dirty="0">
                <a:latin typeface="Arial" charset="0"/>
                <a:ea typeface="新細明體" charset="0"/>
                <a:cs typeface="新細明體" charset="0"/>
              </a:rPr>
              <a:t> </a:t>
            </a:r>
            <a:r>
              <a:rPr lang="en-US" altLang="zh-TW" sz="2800" dirty="0">
                <a:latin typeface="Arial" charset="0"/>
                <a:ea typeface="新細明體" charset="0"/>
                <a:cs typeface="新細明體" charset="0"/>
              </a:rPr>
              <a:t>]				</a:t>
            </a:r>
          </a:p>
          <a:p>
            <a:pPr algn="just" eaLnBrk="1" hangingPunct="1">
              <a:lnSpc>
                <a:spcPct val="90000"/>
              </a:lnSpc>
              <a:buFontTx/>
              <a:buNone/>
            </a:pPr>
            <a:r>
              <a:rPr lang="en-US" altLang="zh-TW" sz="2800" dirty="0">
                <a:latin typeface="Arial" charset="0"/>
                <a:ea typeface="新細明體" charset="0"/>
                <a:cs typeface="新細明體" charset="0"/>
              </a:rPr>
              <a:t>7			</a:t>
            </a:r>
            <a:r>
              <a:rPr lang="en-US" altLang="zh-TW" sz="2800" i="1" dirty="0" err="1">
                <a:latin typeface="Arial" charset="0"/>
                <a:ea typeface="新細明體" charset="0"/>
                <a:cs typeface="新細明體" charset="0"/>
              </a:rPr>
              <a:t>i</a:t>
            </a:r>
            <a:r>
              <a:rPr lang="en-US" altLang="zh-TW" sz="2800" i="1" dirty="0">
                <a:latin typeface="Arial" charset="0"/>
                <a:ea typeface="新細明體" charset="0"/>
                <a:cs typeface="新細明體" charset="0"/>
              </a:rPr>
              <a:t> </a:t>
            </a:r>
            <a:r>
              <a:rPr lang="en-US" altLang="zh-TW" sz="2800" dirty="0">
                <a:latin typeface="Times New Roman" charset="0"/>
                <a:ea typeface="新細明體" charset="0"/>
                <a:cs typeface="新細明體" charset="0"/>
                <a:sym typeface="Symbol" charset="0"/>
              </a:rPr>
              <a:t></a:t>
            </a:r>
            <a:r>
              <a:rPr lang="en-US" altLang="zh-TW" sz="2800" i="1" dirty="0" err="1">
                <a:latin typeface="Arial" charset="0"/>
                <a:ea typeface="新細明體" charset="0"/>
                <a:cs typeface="新細明體" charset="0"/>
              </a:rPr>
              <a:t>i</a:t>
            </a:r>
            <a:r>
              <a:rPr lang="en-US" altLang="zh-TW" sz="2800" i="1" dirty="0">
                <a:latin typeface="Arial" charset="0"/>
                <a:ea typeface="新細明體" charset="0"/>
                <a:cs typeface="新細明體" charset="0"/>
              </a:rPr>
              <a:t> </a:t>
            </a:r>
            <a:r>
              <a:rPr lang="en-US" altLang="zh-TW" sz="2800" dirty="0">
                <a:latin typeface="Arial" charset="0"/>
                <a:ea typeface="新細明體" charset="0"/>
                <a:cs typeface="新細明體" charset="0"/>
              </a:rPr>
              <a:t>-1					</a:t>
            </a:r>
          </a:p>
          <a:p>
            <a:pPr algn="just" eaLnBrk="1" hangingPunct="1">
              <a:lnSpc>
                <a:spcPct val="90000"/>
              </a:lnSpc>
              <a:buFontTx/>
              <a:buNone/>
            </a:pPr>
            <a:r>
              <a:rPr lang="en-US" altLang="zh-TW" sz="2800" dirty="0">
                <a:latin typeface="Arial" charset="0"/>
                <a:ea typeface="新細明體" charset="0"/>
                <a:cs typeface="新細明體" charset="0"/>
              </a:rPr>
              <a:t>8		</a:t>
            </a:r>
            <a:r>
              <a:rPr lang="en-US" altLang="zh-TW" sz="2800" i="1" dirty="0">
                <a:latin typeface="Arial" charset="0"/>
                <a:ea typeface="新細明體" charset="0"/>
                <a:cs typeface="新細明體" charset="0"/>
              </a:rPr>
              <a:t>A</a:t>
            </a:r>
            <a:r>
              <a:rPr lang="en-US" altLang="zh-TW" sz="2800" dirty="0">
                <a:latin typeface="Arial" charset="0"/>
                <a:ea typeface="新細明體" charset="0"/>
                <a:cs typeface="新細明體" charset="0"/>
              </a:rPr>
              <a:t>[</a:t>
            </a:r>
            <a:r>
              <a:rPr lang="en-US" altLang="zh-TW" sz="2800" i="1" dirty="0" err="1">
                <a:latin typeface="Arial" charset="0"/>
                <a:ea typeface="新細明體" charset="0"/>
                <a:cs typeface="新細明體" charset="0"/>
              </a:rPr>
              <a:t>i</a:t>
            </a:r>
            <a:r>
              <a:rPr lang="en-US" altLang="zh-TW" sz="2800" i="1" dirty="0">
                <a:latin typeface="Arial" charset="0"/>
                <a:ea typeface="新細明體" charset="0"/>
                <a:cs typeface="新細明體" charset="0"/>
              </a:rPr>
              <a:t> </a:t>
            </a:r>
            <a:r>
              <a:rPr lang="en-US" altLang="zh-TW" sz="2800" dirty="0">
                <a:latin typeface="Arial" charset="0"/>
                <a:ea typeface="新細明體" charset="0"/>
                <a:cs typeface="新細明體" charset="0"/>
              </a:rPr>
              <a:t>+1] </a:t>
            </a:r>
            <a:r>
              <a:rPr lang="en-US" altLang="zh-TW" sz="2800" dirty="0">
                <a:latin typeface="Times New Roman" charset="0"/>
                <a:ea typeface="新細明體" charset="0"/>
                <a:cs typeface="新細明體" charset="0"/>
                <a:sym typeface="Symbol" charset="0"/>
              </a:rPr>
              <a:t></a:t>
            </a:r>
            <a:r>
              <a:rPr lang="en-US" altLang="zh-TW" sz="2800" dirty="0">
                <a:latin typeface="Arial" charset="0"/>
                <a:ea typeface="新細明體" charset="0"/>
                <a:cs typeface="新細明體" charset="0"/>
              </a:rPr>
              <a:t>key	 </a:t>
            </a:r>
          </a:p>
          <a:p>
            <a:pPr eaLnBrk="1" hangingPunct="1">
              <a:lnSpc>
                <a:spcPct val="90000"/>
              </a:lnSpc>
              <a:buFontTx/>
              <a:buNone/>
            </a:pPr>
            <a:r>
              <a:rPr lang="en-US" altLang="zh-TW" sz="2800" dirty="0">
                <a:latin typeface="Arial" charset="0"/>
                <a:ea typeface="新細明體" charset="0"/>
                <a:cs typeface="新細明體" charset="0"/>
              </a:rPr>
              <a:t>  </a:t>
            </a:r>
          </a:p>
          <a:p>
            <a:pPr eaLnBrk="1" hangingPunct="1">
              <a:lnSpc>
                <a:spcPct val="90000"/>
              </a:lnSpc>
              <a:buFontTx/>
              <a:buNone/>
            </a:pPr>
            <a:r>
              <a:rPr lang="en-US" altLang="zh-TW" sz="2800" dirty="0">
                <a:latin typeface="Arial" charset="0"/>
                <a:ea typeface="新細明體" charset="0"/>
                <a:cs typeface="新細明體" charset="0"/>
              </a:rPr>
              <a:t> : the number of times the while loop test in line 5 is executed for the value of  </a:t>
            </a:r>
            <a:r>
              <a:rPr lang="en-US" altLang="zh-TW" sz="2800" i="1" dirty="0">
                <a:latin typeface="Arial" charset="0"/>
                <a:ea typeface="新細明體" charset="0"/>
                <a:cs typeface="新細明體" charset="0"/>
              </a:rPr>
              <a:t>j</a:t>
            </a:r>
            <a:r>
              <a:rPr lang="en-US" altLang="zh-TW" sz="2800" dirty="0">
                <a:latin typeface="Arial" charset="0"/>
                <a:ea typeface="新細明體" charset="0"/>
                <a:cs typeface="新細明體" charset="0"/>
              </a:rPr>
              <a:t>. </a:t>
            </a:r>
          </a:p>
        </p:txBody>
      </p:sp>
      <p:sp>
        <p:nvSpPr>
          <p:cNvPr id="2068" name="Rectangle 5"/>
          <p:cNvSpPr>
            <a:spLocks noChangeArrowheads="1"/>
          </p:cNvSpPr>
          <p:nvPr/>
        </p:nvSpPr>
        <p:spPr bwMode="auto">
          <a:xfrm>
            <a:off x="4452938"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0" name="Object 4"/>
          <p:cNvGraphicFramePr>
            <a:graphicFrameLocks noChangeAspect="1"/>
          </p:cNvGraphicFramePr>
          <p:nvPr/>
        </p:nvGraphicFramePr>
        <p:xfrm>
          <a:off x="7061200" y="1295400"/>
          <a:ext cx="360363" cy="474663"/>
        </p:xfrm>
        <a:graphic>
          <a:graphicData uri="http://schemas.openxmlformats.org/presentationml/2006/ole">
            <mc:AlternateContent xmlns:mc="http://schemas.openxmlformats.org/markup-compatibility/2006">
              <mc:Choice xmlns:v="urn:schemas-microsoft-com:vml" Requires="v">
                <p:oleObj spid="_x0000_s46142" r:id="rId3" imgW="241091" imgH="317225" progId="Equation.3">
                  <p:embed/>
                </p:oleObj>
              </mc:Choice>
              <mc:Fallback>
                <p:oleObj r:id="rId3" imgW="241091" imgH="3172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1200" y="1295400"/>
                        <a:ext cx="360363" cy="4746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69" name="Rectangle 7"/>
          <p:cNvSpPr>
            <a:spLocks noChangeArrowheads="1"/>
          </p:cNvSpPr>
          <p:nvPr/>
        </p:nvSpPr>
        <p:spPr bwMode="auto">
          <a:xfrm>
            <a:off x="4481513" y="33480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1" name="Object 6"/>
          <p:cNvGraphicFramePr>
            <a:graphicFrameLocks noChangeAspect="1"/>
          </p:cNvGraphicFramePr>
          <p:nvPr/>
        </p:nvGraphicFramePr>
        <p:xfrm>
          <a:off x="8051800" y="1447800"/>
          <a:ext cx="277813" cy="249238"/>
        </p:xfrm>
        <a:graphic>
          <a:graphicData uri="http://schemas.openxmlformats.org/presentationml/2006/ole">
            <mc:AlternateContent xmlns:mc="http://schemas.openxmlformats.org/markup-compatibility/2006">
              <mc:Choice xmlns:v="urn:schemas-microsoft-com:vml" Requires="v">
                <p:oleObj spid="_x0000_s46143" r:id="rId5" imgW="177492" imgH="164814" progId="Equation.3">
                  <p:embed/>
                </p:oleObj>
              </mc:Choice>
              <mc:Fallback>
                <p:oleObj r:id="rId5" imgW="177492" imgH="16481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1800" y="1447800"/>
                        <a:ext cx="277813" cy="2492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0" name="Rectangle 9"/>
          <p:cNvSpPr>
            <a:spLocks noChangeArrowheads="1"/>
          </p:cNvSpPr>
          <p:nvPr/>
        </p:nvSpPr>
        <p:spPr bwMode="auto">
          <a:xfrm>
            <a:off x="4433888"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2" name="Object 8"/>
          <p:cNvGraphicFramePr>
            <a:graphicFrameLocks noChangeAspect="1"/>
          </p:cNvGraphicFramePr>
          <p:nvPr/>
        </p:nvGraphicFramePr>
        <p:xfrm>
          <a:off x="7021513" y="1752600"/>
          <a:ext cx="420687" cy="477838"/>
        </p:xfrm>
        <a:graphic>
          <a:graphicData uri="http://schemas.openxmlformats.org/presentationml/2006/ole">
            <mc:AlternateContent xmlns:mc="http://schemas.openxmlformats.org/markup-compatibility/2006">
              <mc:Choice xmlns:v="urn:schemas-microsoft-com:vml" Requires="v">
                <p:oleObj spid="_x0000_s46144" r:id="rId7" imgW="279279" imgH="317362" progId="Equation.3">
                  <p:embed/>
                </p:oleObj>
              </mc:Choice>
              <mc:Fallback>
                <p:oleObj r:id="rId7" imgW="279279" imgH="31736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1513" y="1752600"/>
                        <a:ext cx="420687" cy="4778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1" name="Rectangle 11"/>
          <p:cNvSpPr>
            <a:spLocks noChangeArrowheads="1"/>
          </p:cNvSpPr>
          <p:nvPr/>
        </p:nvSpPr>
        <p:spPr bwMode="auto">
          <a:xfrm>
            <a:off x="4310063" y="33099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3" name="Object 10"/>
          <p:cNvGraphicFramePr>
            <a:graphicFrameLocks noChangeAspect="1"/>
          </p:cNvGraphicFramePr>
          <p:nvPr/>
        </p:nvGraphicFramePr>
        <p:xfrm>
          <a:off x="7789863" y="1828800"/>
          <a:ext cx="795337" cy="361950"/>
        </p:xfrm>
        <a:graphic>
          <a:graphicData uri="http://schemas.openxmlformats.org/presentationml/2006/ole">
            <mc:AlternateContent xmlns:mc="http://schemas.openxmlformats.org/markup-compatibility/2006">
              <mc:Choice xmlns:v="urn:schemas-microsoft-com:vml" Requires="v">
                <p:oleObj spid="_x0000_s46145" r:id="rId9" imgW="520474" imgH="241195" progId="Equation.3">
                  <p:embed/>
                </p:oleObj>
              </mc:Choice>
              <mc:Fallback>
                <p:oleObj r:id="rId9" imgW="520474"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9863" y="1828800"/>
                        <a:ext cx="795337" cy="3619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2" name="Rectangle 13"/>
          <p:cNvSpPr>
            <a:spLocks noChangeArrowheads="1"/>
          </p:cNvSpPr>
          <p:nvPr/>
        </p:nvSpPr>
        <p:spPr bwMode="auto">
          <a:xfrm>
            <a:off x="4481513" y="33099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4" name="Object 12"/>
          <p:cNvGraphicFramePr>
            <a:graphicFrameLocks noChangeAspect="1"/>
          </p:cNvGraphicFramePr>
          <p:nvPr>
            <p:extLst>
              <p:ext uri="{D42A27DB-BD31-4B8C-83A1-F6EECF244321}">
                <p14:modId xmlns:p14="http://schemas.microsoft.com/office/powerpoint/2010/main" val="950600755"/>
              </p:ext>
            </p:extLst>
          </p:nvPr>
        </p:nvGraphicFramePr>
        <p:xfrm>
          <a:off x="7092950" y="2514600"/>
          <a:ext cx="273050" cy="358775"/>
        </p:xfrm>
        <a:graphic>
          <a:graphicData uri="http://schemas.openxmlformats.org/presentationml/2006/ole">
            <mc:AlternateContent xmlns:mc="http://schemas.openxmlformats.org/markup-compatibility/2006">
              <mc:Choice xmlns:v="urn:schemas-microsoft-com:vml" Requires="v">
                <p:oleObj spid="_x0000_s46146" r:id="rId11" imgW="177646" imgH="241091" progId="Equation.3">
                  <p:embed/>
                </p:oleObj>
              </mc:Choice>
              <mc:Fallback>
                <p:oleObj r:id="rId11" imgW="177646" imgH="24109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2950" y="2514600"/>
                        <a:ext cx="273050" cy="3587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3" name="Rectangle 15"/>
          <p:cNvSpPr>
            <a:spLocks noChangeArrowheads="1"/>
          </p:cNvSpPr>
          <p:nvPr/>
        </p:nvSpPr>
        <p:spPr bwMode="auto">
          <a:xfrm>
            <a:off x="4433888"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5" name="Object 14"/>
          <p:cNvGraphicFramePr>
            <a:graphicFrameLocks noChangeAspect="1"/>
          </p:cNvGraphicFramePr>
          <p:nvPr>
            <p:extLst>
              <p:ext uri="{D42A27DB-BD31-4B8C-83A1-F6EECF244321}">
                <p14:modId xmlns:p14="http://schemas.microsoft.com/office/powerpoint/2010/main" val="4254318246"/>
              </p:ext>
            </p:extLst>
          </p:nvPr>
        </p:nvGraphicFramePr>
        <p:xfrm>
          <a:off x="7061200" y="2832100"/>
          <a:ext cx="420688" cy="477837"/>
        </p:xfrm>
        <a:graphic>
          <a:graphicData uri="http://schemas.openxmlformats.org/presentationml/2006/ole">
            <mc:AlternateContent xmlns:mc="http://schemas.openxmlformats.org/markup-compatibility/2006">
              <mc:Choice xmlns:v="urn:schemas-microsoft-com:vml" Requires="v">
                <p:oleObj spid="_x0000_s46147" r:id="rId13" imgW="279279" imgH="317362" progId="Equation.3">
                  <p:embed/>
                </p:oleObj>
              </mc:Choice>
              <mc:Fallback>
                <p:oleObj r:id="rId13" imgW="279279" imgH="31736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1200" y="2832100"/>
                        <a:ext cx="420688" cy="4778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4" name="Rectangle 17"/>
          <p:cNvSpPr>
            <a:spLocks noChangeArrowheads="1"/>
          </p:cNvSpPr>
          <p:nvPr/>
        </p:nvSpPr>
        <p:spPr bwMode="auto">
          <a:xfrm>
            <a:off x="4310063" y="33099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6" name="Object 16"/>
          <p:cNvGraphicFramePr>
            <a:graphicFrameLocks noChangeAspect="1"/>
          </p:cNvGraphicFramePr>
          <p:nvPr>
            <p:extLst>
              <p:ext uri="{D42A27DB-BD31-4B8C-83A1-F6EECF244321}">
                <p14:modId xmlns:p14="http://schemas.microsoft.com/office/powerpoint/2010/main" val="2063501439"/>
              </p:ext>
            </p:extLst>
          </p:nvPr>
        </p:nvGraphicFramePr>
        <p:xfrm>
          <a:off x="7789863" y="2871787"/>
          <a:ext cx="795337" cy="361950"/>
        </p:xfrm>
        <a:graphic>
          <a:graphicData uri="http://schemas.openxmlformats.org/presentationml/2006/ole">
            <mc:AlternateContent xmlns:mc="http://schemas.openxmlformats.org/markup-compatibility/2006">
              <mc:Choice xmlns:v="urn:schemas-microsoft-com:vml" Requires="v">
                <p:oleObj spid="_x0000_s46148" r:id="rId15" imgW="520474" imgH="241195" progId="Equation.3">
                  <p:embed/>
                </p:oleObj>
              </mc:Choice>
              <mc:Fallback>
                <p:oleObj r:id="rId15" imgW="520474"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9863" y="2871787"/>
                        <a:ext cx="795337" cy="3619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5" name="Rectangle 19"/>
          <p:cNvSpPr>
            <a:spLocks noChangeArrowheads="1"/>
          </p:cNvSpPr>
          <p:nvPr/>
        </p:nvSpPr>
        <p:spPr bwMode="auto">
          <a:xfrm>
            <a:off x="4433888"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7" name="Object 18"/>
          <p:cNvGraphicFramePr>
            <a:graphicFrameLocks noChangeAspect="1"/>
          </p:cNvGraphicFramePr>
          <p:nvPr>
            <p:extLst>
              <p:ext uri="{D42A27DB-BD31-4B8C-83A1-F6EECF244321}">
                <p14:modId xmlns:p14="http://schemas.microsoft.com/office/powerpoint/2010/main" val="1332774098"/>
              </p:ext>
            </p:extLst>
          </p:nvPr>
        </p:nvGraphicFramePr>
        <p:xfrm>
          <a:off x="7061200" y="3441700"/>
          <a:ext cx="420688" cy="477837"/>
        </p:xfrm>
        <a:graphic>
          <a:graphicData uri="http://schemas.openxmlformats.org/presentationml/2006/ole">
            <mc:AlternateContent xmlns:mc="http://schemas.openxmlformats.org/markup-compatibility/2006">
              <mc:Choice xmlns:v="urn:schemas-microsoft-com:vml" Requires="v">
                <p:oleObj spid="_x0000_s46149" r:id="rId16" imgW="279279" imgH="317362" progId="Equation.3">
                  <p:embed/>
                </p:oleObj>
              </mc:Choice>
              <mc:Fallback>
                <p:oleObj r:id="rId16" imgW="279279" imgH="31736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61200" y="3441700"/>
                        <a:ext cx="420688" cy="4778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6" name="Rectangle 21"/>
          <p:cNvSpPr>
            <a:spLocks noChangeArrowheads="1"/>
          </p:cNvSpPr>
          <p:nvPr/>
        </p:nvSpPr>
        <p:spPr bwMode="auto">
          <a:xfrm>
            <a:off x="4229100" y="30337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8" name="Object 20"/>
          <p:cNvGraphicFramePr>
            <a:graphicFrameLocks noChangeAspect="1"/>
          </p:cNvGraphicFramePr>
          <p:nvPr>
            <p:extLst>
              <p:ext uri="{D42A27DB-BD31-4B8C-83A1-F6EECF244321}">
                <p14:modId xmlns:p14="http://schemas.microsoft.com/office/powerpoint/2010/main" val="964670155"/>
              </p:ext>
            </p:extLst>
          </p:nvPr>
        </p:nvGraphicFramePr>
        <p:xfrm>
          <a:off x="7823200" y="3386137"/>
          <a:ext cx="482600" cy="555625"/>
        </p:xfrm>
        <a:graphic>
          <a:graphicData uri="http://schemas.openxmlformats.org/presentationml/2006/ole">
            <mc:AlternateContent xmlns:mc="http://schemas.openxmlformats.org/markup-compatibility/2006">
              <mc:Choice xmlns:v="urn:schemas-microsoft-com:vml" Requires="v">
                <p:oleObj spid="_x0000_s46150" r:id="rId18" imgW="685800" imgH="787400" progId="Equation.3">
                  <p:embed/>
                </p:oleObj>
              </mc:Choice>
              <mc:Fallback>
                <p:oleObj r:id="rId18" imgW="685800" imgH="7874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23200" y="3386137"/>
                        <a:ext cx="482600" cy="5556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7" name="Rectangle 23"/>
          <p:cNvSpPr>
            <a:spLocks noChangeArrowheads="1"/>
          </p:cNvSpPr>
          <p:nvPr/>
        </p:nvSpPr>
        <p:spPr bwMode="auto">
          <a:xfrm>
            <a:off x="4438650"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59" name="Object 22"/>
          <p:cNvGraphicFramePr>
            <a:graphicFrameLocks noChangeAspect="1"/>
          </p:cNvGraphicFramePr>
          <p:nvPr>
            <p:extLst>
              <p:ext uri="{D42A27DB-BD31-4B8C-83A1-F6EECF244321}">
                <p14:modId xmlns:p14="http://schemas.microsoft.com/office/powerpoint/2010/main" val="2281429500"/>
              </p:ext>
            </p:extLst>
          </p:nvPr>
        </p:nvGraphicFramePr>
        <p:xfrm>
          <a:off x="7061200" y="3919537"/>
          <a:ext cx="403225" cy="474663"/>
        </p:xfrm>
        <a:graphic>
          <a:graphicData uri="http://schemas.openxmlformats.org/presentationml/2006/ole">
            <mc:AlternateContent xmlns:mc="http://schemas.openxmlformats.org/markup-compatibility/2006">
              <mc:Choice xmlns:v="urn:schemas-microsoft-com:vml" Requires="v">
                <p:oleObj spid="_x0000_s46151" r:id="rId20" imgW="266353" imgH="317087" progId="Equation.3">
                  <p:embed/>
                </p:oleObj>
              </mc:Choice>
              <mc:Fallback>
                <p:oleObj r:id="rId20" imgW="266353" imgH="317087"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61200" y="3919537"/>
                        <a:ext cx="403225" cy="4746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8" name="Rectangle 25"/>
          <p:cNvSpPr>
            <a:spLocks noChangeArrowheads="1"/>
          </p:cNvSpPr>
          <p:nvPr/>
        </p:nvSpPr>
        <p:spPr bwMode="auto">
          <a:xfrm>
            <a:off x="3957638" y="30337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60" name="Object 24"/>
          <p:cNvGraphicFramePr>
            <a:graphicFrameLocks noChangeAspect="1"/>
          </p:cNvGraphicFramePr>
          <p:nvPr>
            <p:extLst>
              <p:ext uri="{D42A27DB-BD31-4B8C-83A1-F6EECF244321}">
                <p14:modId xmlns:p14="http://schemas.microsoft.com/office/powerpoint/2010/main" val="469258725"/>
              </p:ext>
            </p:extLst>
          </p:nvPr>
        </p:nvGraphicFramePr>
        <p:xfrm>
          <a:off x="7800975" y="3919537"/>
          <a:ext cx="860425" cy="554038"/>
        </p:xfrm>
        <a:graphic>
          <a:graphicData uri="http://schemas.openxmlformats.org/presentationml/2006/ole">
            <mc:AlternateContent xmlns:mc="http://schemas.openxmlformats.org/markup-compatibility/2006">
              <mc:Choice xmlns:v="urn:schemas-microsoft-com:vml" Requires="v">
                <p:oleObj spid="_x0000_s46152" r:id="rId22" imgW="1231900" imgH="787400" progId="Equation.3">
                  <p:embed/>
                </p:oleObj>
              </mc:Choice>
              <mc:Fallback>
                <p:oleObj r:id="rId22" imgW="1231900" imgH="7874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00975" y="3919537"/>
                        <a:ext cx="860425" cy="5540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79" name="Rectangle 27"/>
          <p:cNvSpPr>
            <a:spLocks noChangeArrowheads="1"/>
          </p:cNvSpPr>
          <p:nvPr/>
        </p:nvSpPr>
        <p:spPr bwMode="auto">
          <a:xfrm>
            <a:off x="4433888"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61" name="Object 26"/>
          <p:cNvGraphicFramePr>
            <a:graphicFrameLocks noChangeAspect="1"/>
          </p:cNvGraphicFramePr>
          <p:nvPr>
            <p:extLst>
              <p:ext uri="{D42A27DB-BD31-4B8C-83A1-F6EECF244321}">
                <p14:modId xmlns:p14="http://schemas.microsoft.com/office/powerpoint/2010/main" val="1300344039"/>
              </p:ext>
            </p:extLst>
          </p:nvPr>
        </p:nvGraphicFramePr>
        <p:xfrm>
          <a:off x="7061200" y="4411662"/>
          <a:ext cx="420688" cy="477838"/>
        </p:xfrm>
        <a:graphic>
          <a:graphicData uri="http://schemas.openxmlformats.org/presentationml/2006/ole">
            <mc:AlternateContent xmlns:mc="http://schemas.openxmlformats.org/markup-compatibility/2006">
              <mc:Choice xmlns:v="urn:schemas-microsoft-com:vml" Requires="v">
                <p:oleObj spid="_x0000_s46153" r:id="rId24" imgW="279279" imgH="317362" progId="Equation.3">
                  <p:embed/>
                </p:oleObj>
              </mc:Choice>
              <mc:Fallback>
                <p:oleObj r:id="rId24" imgW="279279" imgH="317362"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061200" y="4411662"/>
                        <a:ext cx="420688" cy="4778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80" name="Rectangle 29"/>
          <p:cNvSpPr>
            <a:spLocks noChangeArrowheads="1"/>
          </p:cNvSpPr>
          <p:nvPr/>
        </p:nvSpPr>
        <p:spPr bwMode="auto">
          <a:xfrm>
            <a:off x="3957638" y="30337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62" name="Object 28"/>
          <p:cNvGraphicFramePr>
            <a:graphicFrameLocks noChangeAspect="1"/>
          </p:cNvGraphicFramePr>
          <p:nvPr>
            <p:extLst>
              <p:ext uri="{D42A27DB-BD31-4B8C-83A1-F6EECF244321}">
                <p14:modId xmlns:p14="http://schemas.microsoft.com/office/powerpoint/2010/main" val="871438794"/>
              </p:ext>
            </p:extLst>
          </p:nvPr>
        </p:nvGraphicFramePr>
        <p:xfrm>
          <a:off x="7815263" y="4408487"/>
          <a:ext cx="860425" cy="554038"/>
        </p:xfrm>
        <a:graphic>
          <a:graphicData uri="http://schemas.openxmlformats.org/presentationml/2006/ole">
            <mc:AlternateContent xmlns:mc="http://schemas.openxmlformats.org/markup-compatibility/2006">
              <mc:Choice xmlns:v="urn:schemas-microsoft-com:vml" Requires="v">
                <p:oleObj spid="_x0000_s46154" r:id="rId26" imgW="1231900" imgH="787400" progId="Equation.3">
                  <p:embed/>
                </p:oleObj>
              </mc:Choice>
              <mc:Fallback>
                <p:oleObj r:id="rId26" imgW="1231900" imgH="7874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15263" y="4408487"/>
                        <a:ext cx="860425" cy="5540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81" name="Rectangle 31"/>
          <p:cNvSpPr>
            <a:spLocks noChangeArrowheads="1"/>
          </p:cNvSpPr>
          <p:nvPr/>
        </p:nvSpPr>
        <p:spPr bwMode="auto">
          <a:xfrm>
            <a:off x="4433888" y="32718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63" name="Object 30"/>
          <p:cNvGraphicFramePr>
            <a:graphicFrameLocks noChangeAspect="1"/>
          </p:cNvGraphicFramePr>
          <p:nvPr>
            <p:extLst>
              <p:ext uri="{D42A27DB-BD31-4B8C-83A1-F6EECF244321}">
                <p14:modId xmlns:p14="http://schemas.microsoft.com/office/powerpoint/2010/main" val="4267001787"/>
              </p:ext>
            </p:extLst>
          </p:nvPr>
        </p:nvGraphicFramePr>
        <p:xfrm>
          <a:off x="7031038" y="4889500"/>
          <a:ext cx="420687" cy="477837"/>
        </p:xfrm>
        <a:graphic>
          <a:graphicData uri="http://schemas.openxmlformats.org/presentationml/2006/ole">
            <mc:AlternateContent xmlns:mc="http://schemas.openxmlformats.org/markup-compatibility/2006">
              <mc:Choice xmlns:v="urn:schemas-microsoft-com:vml" Requires="v">
                <p:oleObj spid="_x0000_s46155" r:id="rId27" imgW="279279" imgH="317362" progId="Equation.3">
                  <p:embed/>
                </p:oleObj>
              </mc:Choice>
              <mc:Fallback>
                <p:oleObj r:id="rId27" imgW="279279" imgH="317362"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031038" y="4889500"/>
                        <a:ext cx="420687" cy="4778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82" name="Rectangle 33"/>
          <p:cNvSpPr>
            <a:spLocks noChangeArrowheads="1"/>
          </p:cNvSpPr>
          <p:nvPr/>
        </p:nvSpPr>
        <p:spPr bwMode="auto">
          <a:xfrm>
            <a:off x="4310063" y="33099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64" name="Object 32"/>
          <p:cNvGraphicFramePr>
            <a:graphicFrameLocks noChangeAspect="1"/>
          </p:cNvGraphicFramePr>
          <p:nvPr>
            <p:extLst>
              <p:ext uri="{D42A27DB-BD31-4B8C-83A1-F6EECF244321}">
                <p14:modId xmlns:p14="http://schemas.microsoft.com/office/powerpoint/2010/main" val="1218070282"/>
              </p:ext>
            </p:extLst>
          </p:nvPr>
        </p:nvGraphicFramePr>
        <p:xfrm>
          <a:off x="7670800" y="4986337"/>
          <a:ext cx="795338" cy="361950"/>
        </p:xfrm>
        <a:graphic>
          <a:graphicData uri="http://schemas.openxmlformats.org/presentationml/2006/ole">
            <mc:AlternateContent xmlns:mc="http://schemas.openxmlformats.org/markup-compatibility/2006">
              <mc:Choice xmlns:v="urn:schemas-microsoft-com:vml" Requires="v">
                <p:oleObj spid="_x0000_s46156" r:id="rId29" imgW="520474" imgH="241195" progId="Equation.3">
                  <p:embed/>
                </p:oleObj>
              </mc:Choice>
              <mc:Fallback>
                <p:oleObj r:id="rId29" imgW="520474"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0800" y="4986337"/>
                        <a:ext cx="795338" cy="3619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083" name="Rectangle 35"/>
          <p:cNvSpPr>
            <a:spLocks noChangeArrowheads="1"/>
          </p:cNvSpPr>
          <p:nvPr/>
        </p:nvSpPr>
        <p:spPr bwMode="auto">
          <a:xfrm>
            <a:off x="4452938" y="32385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2065" name="Object 34"/>
          <p:cNvGraphicFramePr>
            <a:graphicFrameLocks noChangeAspect="1"/>
          </p:cNvGraphicFramePr>
          <p:nvPr/>
        </p:nvGraphicFramePr>
        <p:xfrm>
          <a:off x="1320800" y="5486400"/>
          <a:ext cx="355600" cy="568325"/>
        </p:xfrm>
        <a:graphic>
          <a:graphicData uri="http://schemas.openxmlformats.org/presentationml/2006/ole">
            <mc:AlternateContent xmlns:mc="http://schemas.openxmlformats.org/markup-compatibility/2006">
              <mc:Choice xmlns:v="urn:schemas-microsoft-com:vml" Requires="v">
                <p:oleObj spid="_x0000_s46157" name="公式" r:id="rId30" imgW="241195" imgH="380835" progId="Equation.3">
                  <p:embed/>
                </p:oleObj>
              </mc:Choice>
              <mc:Fallback>
                <p:oleObj name="公式" r:id="rId30" imgW="241195" imgH="380835"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320800" y="5486400"/>
                        <a:ext cx="355600" cy="568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4306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C93001DA-5E19-5946-B5E2-5E7DB47E16E2}" type="slidenum">
              <a:rPr lang="en-US"/>
              <a:pPr eaLnBrk="1" hangingPunct="1"/>
              <a:t>18</a:t>
            </a:fld>
            <a:endParaRPr lang="en-US"/>
          </a:p>
        </p:txBody>
      </p:sp>
      <p:sp>
        <p:nvSpPr>
          <p:cNvPr id="3078" name="Rectangle 5"/>
          <p:cNvSpPr>
            <a:spLocks noChangeArrowheads="1"/>
          </p:cNvSpPr>
          <p:nvPr/>
        </p:nvSpPr>
        <p:spPr bwMode="auto">
          <a:xfrm>
            <a:off x="2090738" y="26050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3074" name="Object 4"/>
          <p:cNvGraphicFramePr>
            <a:graphicFrameLocks noChangeAspect="1"/>
          </p:cNvGraphicFramePr>
          <p:nvPr/>
        </p:nvGraphicFramePr>
        <p:xfrm>
          <a:off x="1547813" y="1989138"/>
          <a:ext cx="5894387" cy="1657350"/>
        </p:xfrm>
        <a:graphic>
          <a:graphicData uri="http://schemas.openxmlformats.org/presentationml/2006/ole">
            <mc:AlternateContent xmlns:mc="http://schemas.openxmlformats.org/markup-compatibility/2006">
              <mc:Choice xmlns:v="urn:schemas-microsoft-com:vml" Requires="v">
                <p:oleObj spid="_x0000_s35031" r:id="rId3" imgW="4965700" imgH="1651000" progId="Equation.3">
                  <p:embed/>
                </p:oleObj>
              </mc:Choice>
              <mc:Fallback>
                <p:oleObj r:id="rId3" imgW="4965700" imgH="165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989138"/>
                        <a:ext cx="5894387" cy="16573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9" name="Rectangle 6"/>
          <p:cNvSpPr>
            <a:spLocks noGrp="1" noChangeArrowheads="1"/>
          </p:cNvSpPr>
          <p:nvPr>
            <p:ph type="body" idx="1"/>
          </p:nvPr>
        </p:nvSpPr>
        <p:spPr>
          <a:xfrm>
            <a:off x="1182688" y="2017713"/>
            <a:ext cx="7961312" cy="4114800"/>
          </a:xfrm>
          <a:noFill/>
        </p:spPr>
        <p:txBody>
          <a:bodyPr/>
          <a:lstStyle/>
          <a:p>
            <a:pPr eaLnBrk="1" hangingPunct="1">
              <a:buFontTx/>
              <a:buNone/>
            </a:pPr>
            <a:endParaRPr lang="en-US" altLang="zh-TW" dirty="0">
              <a:latin typeface="Arial" charset="0"/>
              <a:ea typeface="新細明體" charset="0"/>
              <a:cs typeface="新細明體" charset="0"/>
            </a:endParaRPr>
          </a:p>
          <a:p>
            <a:pPr eaLnBrk="1" hangingPunct="1">
              <a:buFontTx/>
              <a:buNone/>
            </a:pPr>
            <a:endParaRPr lang="en-US" altLang="zh-TW" dirty="0">
              <a:latin typeface="Arial" charset="0"/>
              <a:ea typeface="新細明體" charset="0"/>
              <a:cs typeface="新細明體" charset="0"/>
            </a:endParaRPr>
          </a:p>
          <a:p>
            <a:pPr eaLnBrk="1" hangingPunct="1"/>
            <a:endParaRPr lang="en-US" altLang="zh-TW" dirty="0">
              <a:latin typeface="Arial" charset="0"/>
              <a:ea typeface="新細明體" charset="0"/>
              <a:cs typeface="新細明體" charset="0"/>
            </a:endParaRPr>
          </a:p>
          <a:p>
            <a:pPr eaLnBrk="1" hangingPunct="1">
              <a:buFontTx/>
              <a:buNone/>
            </a:pPr>
            <a:endParaRPr lang="en-US" altLang="zh-TW" sz="2400" dirty="0">
              <a:latin typeface="Arial" charset="0"/>
              <a:ea typeface="新細明體" charset="0"/>
              <a:cs typeface="新細明體" charset="0"/>
            </a:endParaRPr>
          </a:p>
          <a:p>
            <a:pPr eaLnBrk="1" hangingPunct="1"/>
            <a:r>
              <a:rPr lang="en-US" altLang="zh-TW" sz="2400" dirty="0">
                <a:latin typeface="Arial" charset="0"/>
                <a:ea typeface="新細明體" charset="0"/>
                <a:cs typeface="新細明體" charset="0"/>
              </a:rPr>
              <a:t>for j = 2,3,…,</a:t>
            </a:r>
            <a:r>
              <a:rPr lang="en-US" altLang="zh-TW" sz="2400" i="1" dirty="0">
                <a:latin typeface="Arial" charset="0"/>
                <a:ea typeface="新細明體" charset="0"/>
                <a:cs typeface="新細明體" charset="0"/>
              </a:rPr>
              <a:t>n</a:t>
            </a:r>
            <a:r>
              <a:rPr lang="en-US" altLang="zh-TW" sz="2400" dirty="0">
                <a:latin typeface="Arial" charset="0"/>
                <a:ea typeface="新細明體" charset="0"/>
                <a:cs typeface="新細明體" charset="0"/>
              </a:rPr>
              <a:t>; what is the best case?</a:t>
            </a:r>
          </a:p>
          <a:p>
            <a:pPr eaLnBrk="1" hangingPunct="1"/>
            <a:endParaRPr lang="en-US" altLang="zh-TW" sz="2800" dirty="0">
              <a:latin typeface="Arial" charset="0"/>
              <a:ea typeface="新細明體" charset="0"/>
              <a:cs typeface="新細明體" charset="0"/>
            </a:endParaRPr>
          </a:p>
          <a:p>
            <a:pPr eaLnBrk="1" hangingPunct="1"/>
            <a:endParaRPr lang="en-US" altLang="zh-TW" sz="2800" dirty="0">
              <a:latin typeface="Arial" charset="0"/>
              <a:ea typeface="新細明體" charset="0"/>
              <a:cs typeface="新細明體" charset="0"/>
            </a:endParaRPr>
          </a:p>
        </p:txBody>
      </p:sp>
      <p:sp>
        <p:nvSpPr>
          <p:cNvPr id="3080" name="Rectangle 8"/>
          <p:cNvSpPr>
            <a:spLocks noChangeArrowheads="1"/>
          </p:cNvSpPr>
          <p:nvPr/>
        </p:nvSpPr>
        <p:spPr bwMode="auto">
          <a:xfrm>
            <a:off x="4252913" y="32385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3075" name="Object 7"/>
          <p:cNvGraphicFramePr>
            <a:graphicFrameLocks noChangeAspect="1"/>
          </p:cNvGraphicFramePr>
          <p:nvPr>
            <p:extLst>
              <p:ext uri="{D42A27DB-BD31-4B8C-83A1-F6EECF244321}">
                <p14:modId xmlns:p14="http://schemas.microsoft.com/office/powerpoint/2010/main" val="2210605498"/>
              </p:ext>
            </p:extLst>
          </p:nvPr>
        </p:nvGraphicFramePr>
        <p:xfrm>
          <a:off x="1371600" y="4343400"/>
          <a:ext cx="827087" cy="493712"/>
        </p:xfrm>
        <a:graphic>
          <a:graphicData uri="http://schemas.openxmlformats.org/presentationml/2006/ole">
            <mc:AlternateContent xmlns:mc="http://schemas.openxmlformats.org/markup-compatibility/2006">
              <mc:Choice xmlns:v="urn:schemas-microsoft-com:vml" Requires="v">
                <p:oleObj spid="_x0000_s35032" r:id="rId5" imgW="634725" imgH="380835" progId="Equation.3">
                  <p:embed/>
                </p:oleObj>
              </mc:Choice>
              <mc:Fallback>
                <p:oleObj r:id="rId5" imgW="634725" imgH="3808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343400"/>
                        <a:ext cx="827087" cy="4937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81" name="Rectangle 10"/>
          <p:cNvSpPr>
            <a:spLocks noChangeArrowheads="1"/>
          </p:cNvSpPr>
          <p:nvPr/>
        </p:nvSpPr>
        <p:spPr bwMode="auto">
          <a:xfrm>
            <a:off x="1585913" y="30718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graphicFrame>
        <p:nvGraphicFramePr>
          <p:cNvPr id="3076" name="Object 9"/>
          <p:cNvGraphicFramePr>
            <a:graphicFrameLocks noChangeAspect="1"/>
          </p:cNvGraphicFramePr>
          <p:nvPr/>
        </p:nvGraphicFramePr>
        <p:xfrm>
          <a:off x="1116013" y="5013325"/>
          <a:ext cx="7169150" cy="857250"/>
        </p:xfrm>
        <a:graphic>
          <a:graphicData uri="http://schemas.openxmlformats.org/presentationml/2006/ole">
            <mc:AlternateContent xmlns:mc="http://schemas.openxmlformats.org/markup-compatibility/2006">
              <mc:Choice xmlns:v="urn:schemas-microsoft-com:vml" Requires="v">
                <p:oleObj spid="_x0000_s35033" name="公式" r:id="rId7" imgW="5969000" imgH="711200" progId="Equation.3">
                  <p:embed/>
                </p:oleObj>
              </mc:Choice>
              <mc:Fallback>
                <p:oleObj name="公式" r:id="rId7" imgW="5969000" imgH="71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5013325"/>
                        <a:ext cx="7169150" cy="8572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82" name="Rectangle 12"/>
          <p:cNvSpPr>
            <a:spLocks noChangeArrowheads="1"/>
          </p:cNvSpPr>
          <p:nvPr/>
        </p:nvSpPr>
        <p:spPr bwMode="auto">
          <a:xfrm>
            <a:off x="4243388" y="32385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3083" name="Rectangle 14"/>
          <p:cNvSpPr>
            <a:spLocks noChangeArrowheads="1"/>
          </p:cNvSpPr>
          <p:nvPr/>
        </p:nvSpPr>
        <p:spPr bwMode="auto">
          <a:xfrm>
            <a:off x="1524000" y="20335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3084" name="Rectangle 17"/>
          <p:cNvSpPr>
            <a:spLocks noGrp="1" noChangeArrowheads="1"/>
          </p:cNvSpPr>
          <p:nvPr>
            <p:ph type="title"/>
          </p:nvPr>
        </p:nvSpPr>
        <p:spPr/>
        <p:txBody>
          <a:bodyPr/>
          <a:lstStyle/>
          <a:p>
            <a:pPr eaLnBrk="1" hangingPunct="1"/>
            <a:r>
              <a:rPr lang="en-US" altLang="zh-TW">
                <a:latin typeface="Arial" charset="0"/>
                <a:ea typeface="新細明體" charset="0"/>
                <a:cs typeface="新細明體" charset="0"/>
              </a:rPr>
              <a:t>the running time</a:t>
            </a:r>
          </a:p>
        </p:txBody>
      </p:sp>
    </p:spTree>
    <p:extLst>
      <p:ext uri="{BB962C8B-B14F-4D97-AF65-F5344CB8AC3E}">
        <p14:creationId xmlns:p14="http://schemas.microsoft.com/office/powerpoint/2010/main" val="262261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11E2E8F8-EF45-4244-8D1B-A788B799DACB}" type="slidenum">
              <a:rPr lang="en-US"/>
              <a:pPr eaLnBrk="1" hangingPunct="1"/>
              <a:t>19</a:t>
            </a:fld>
            <a:endParaRPr lang="en-US"/>
          </a:p>
        </p:txBody>
      </p:sp>
      <p:sp>
        <p:nvSpPr>
          <p:cNvPr id="4101" name="Rectangle 2"/>
          <p:cNvSpPr>
            <a:spLocks noGrp="1" noChangeArrowheads="1"/>
          </p:cNvSpPr>
          <p:nvPr>
            <p:ph type="title"/>
          </p:nvPr>
        </p:nvSpPr>
        <p:spPr/>
        <p:txBody>
          <a:bodyPr/>
          <a:lstStyle/>
          <a:p>
            <a:pPr eaLnBrk="1" hangingPunct="1"/>
            <a:r>
              <a:rPr lang="en-US" altLang="zh-TW">
                <a:latin typeface="Arial" charset="0"/>
                <a:ea typeface="新細明體" charset="0"/>
                <a:cs typeface="新細明體" charset="0"/>
              </a:rPr>
              <a:t>the running time</a:t>
            </a:r>
          </a:p>
        </p:txBody>
      </p:sp>
      <p:sp>
        <p:nvSpPr>
          <p:cNvPr id="4102" name="Rectangle 3"/>
          <p:cNvSpPr>
            <a:spLocks noGrp="1" noChangeArrowheads="1"/>
          </p:cNvSpPr>
          <p:nvPr>
            <p:ph type="body" idx="1"/>
          </p:nvPr>
        </p:nvSpPr>
        <p:spPr>
          <a:xfrm>
            <a:off x="755650" y="2060575"/>
            <a:ext cx="7772400" cy="4114800"/>
          </a:xfrm>
        </p:spPr>
        <p:txBody>
          <a:bodyPr>
            <a:normAutofit fontScale="92500" lnSpcReduction="10000"/>
          </a:bodyPr>
          <a:lstStyle/>
          <a:p>
            <a:pPr lvl="1">
              <a:buNone/>
            </a:pPr>
            <a:r>
              <a:rPr lang="en-US" altLang="zh-TW" dirty="0">
                <a:latin typeface="Arial" charset="0"/>
                <a:ea typeface="新細明體" charset="0"/>
                <a:cs typeface="新細明體" charset="0"/>
              </a:rPr>
              <a:t>for </a:t>
            </a:r>
            <a:r>
              <a:rPr lang="en-US" altLang="zh-TW" i="1" dirty="0">
                <a:latin typeface="Arial" charset="0"/>
                <a:ea typeface="新細明體" charset="0"/>
                <a:cs typeface="新細明體" charset="0"/>
              </a:rPr>
              <a:t>j</a:t>
            </a:r>
            <a:r>
              <a:rPr lang="en-US" altLang="zh-TW" dirty="0">
                <a:latin typeface="Arial" charset="0"/>
                <a:ea typeface="新細明體" charset="0"/>
                <a:cs typeface="新細明體" charset="0"/>
              </a:rPr>
              <a:t> = 2,3,…,</a:t>
            </a:r>
            <a:r>
              <a:rPr lang="en-US" altLang="zh-TW" i="1" dirty="0">
                <a:latin typeface="Arial" charset="0"/>
                <a:ea typeface="新細明體" charset="0"/>
                <a:cs typeface="新細明體" charset="0"/>
              </a:rPr>
              <a:t>n</a:t>
            </a:r>
            <a:r>
              <a:rPr lang="en-US" altLang="zh-TW" dirty="0">
                <a:latin typeface="Arial" charset="0"/>
                <a:ea typeface="新細明體" charset="0"/>
                <a:cs typeface="新細明體" charset="0"/>
              </a:rPr>
              <a:t>; what is the worst case?</a:t>
            </a:r>
          </a:p>
          <a:p>
            <a:pPr lvl="1">
              <a:buNone/>
            </a:pPr>
            <a:endParaRPr lang="en-US" altLang="zh-TW" dirty="0">
              <a:latin typeface="Arial" charset="0"/>
              <a:ea typeface="新細明體" charset="0"/>
              <a:cs typeface="新細明體" charset="0"/>
            </a:endParaRPr>
          </a:p>
          <a:p>
            <a:pPr lvl="1">
              <a:buNone/>
            </a:pPr>
            <a:endParaRPr lang="en-US" altLang="zh-TW" dirty="0">
              <a:latin typeface="Arial" charset="0"/>
              <a:ea typeface="新細明體" charset="0"/>
              <a:cs typeface="新細明體" charset="0"/>
            </a:endParaRPr>
          </a:p>
          <a:p>
            <a:pPr lvl="1">
              <a:buNone/>
            </a:pPr>
            <a:endParaRPr lang="en-US" altLang="zh-TW" dirty="0">
              <a:latin typeface="Arial" charset="0"/>
              <a:ea typeface="新細明體" charset="0"/>
              <a:cs typeface="新細明體" charset="0"/>
            </a:endParaRPr>
          </a:p>
          <a:p>
            <a:pPr lvl="1">
              <a:buNone/>
            </a:pPr>
            <a:endParaRPr lang="en-US" altLang="zh-TW" dirty="0">
              <a:latin typeface="Arial" charset="0"/>
              <a:ea typeface="新細明體" charset="0"/>
              <a:cs typeface="新細明體" charset="0"/>
            </a:endParaRPr>
          </a:p>
          <a:p>
            <a:pPr lvl="1">
              <a:buNone/>
            </a:pPr>
            <a:endParaRPr lang="en-US" altLang="zh-TW" dirty="0">
              <a:latin typeface="Arial" charset="0"/>
              <a:ea typeface="新細明體" charset="0"/>
              <a:cs typeface="新細明體" charset="0"/>
            </a:endParaRPr>
          </a:p>
          <a:p>
            <a:pPr lvl="1">
              <a:buNone/>
            </a:pPr>
            <a:endParaRPr lang="en-US" altLang="zh-TW" dirty="0">
              <a:latin typeface="Arial" charset="0"/>
              <a:ea typeface="新細明體" charset="0"/>
              <a:cs typeface="新細明體" charset="0"/>
            </a:endParaRPr>
          </a:p>
          <a:p>
            <a:pPr lvl="1">
              <a:buNone/>
            </a:pPr>
            <a:endParaRPr lang="en-US" altLang="zh-TW" dirty="0">
              <a:latin typeface="Arial" charset="0"/>
              <a:ea typeface="新細明體" charset="0"/>
              <a:cs typeface="新細明體" charset="0"/>
            </a:endParaRPr>
          </a:p>
          <a:p>
            <a:pPr lvl="1">
              <a:buNone/>
            </a:pPr>
            <a:endParaRPr lang="en-US" altLang="zh-TW" dirty="0">
              <a:latin typeface="Arial" charset="0"/>
              <a:ea typeface="新細明體" charset="0"/>
              <a:cs typeface="新細明體" charset="0"/>
            </a:endParaRPr>
          </a:p>
          <a:p>
            <a:pPr lvl="1">
              <a:buNone/>
            </a:pPr>
            <a:endParaRPr lang="en-US" altLang="zh-TW" dirty="0">
              <a:latin typeface="Arial" charset="0"/>
              <a:ea typeface="新細明體" charset="0"/>
              <a:cs typeface="新細明體" charset="0"/>
            </a:endParaRPr>
          </a:p>
          <a:p>
            <a:pPr lvl="1">
              <a:buNone/>
            </a:pPr>
            <a:r>
              <a:rPr lang="en-US" altLang="zh-TW" dirty="0">
                <a:latin typeface="Arial" charset="0"/>
                <a:ea typeface="新細明體" charset="0"/>
                <a:cs typeface="新細明體" charset="0"/>
              </a:rPr>
              <a:t>quadratic function on </a:t>
            </a:r>
            <a:r>
              <a:rPr lang="en-US" altLang="zh-TW" i="1" dirty="0">
                <a:latin typeface="Arial" charset="0"/>
                <a:ea typeface="新細明體" charset="0"/>
                <a:cs typeface="新細明體" charset="0"/>
              </a:rPr>
              <a:t>n -&gt; n</a:t>
            </a:r>
            <a:r>
              <a:rPr lang="en-US" altLang="zh-TW" i="1" baseline="30000" dirty="0">
                <a:latin typeface="Arial" charset="0"/>
                <a:ea typeface="新細明體" charset="0"/>
                <a:cs typeface="新細明體" charset="0"/>
              </a:rPr>
              <a:t>2</a:t>
            </a:r>
            <a:r>
              <a:rPr lang="en-US" altLang="zh-TW" dirty="0">
                <a:latin typeface="Arial" charset="0"/>
                <a:ea typeface="新細明體" charset="0"/>
                <a:cs typeface="新細明體" charset="0"/>
              </a:rPr>
              <a:t>;</a:t>
            </a:r>
          </a:p>
        </p:txBody>
      </p:sp>
      <p:graphicFrame>
        <p:nvGraphicFramePr>
          <p:cNvPr id="4098" name="Object 10"/>
          <p:cNvGraphicFramePr>
            <a:graphicFrameLocks noChangeAspect="1"/>
          </p:cNvGraphicFramePr>
          <p:nvPr>
            <p:extLst>
              <p:ext uri="{D42A27DB-BD31-4B8C-83A1-F6EECF244321}">
                <p14:modId xmlns:p14="http://schemas.microsoft.com/office/powerpoint/2010/main" val="2409326674"/>
              </p:ext>
            </p:extLst>
          </p:nvPr>
        </p:nvGraphicFramePr>
        <p:xfrm>
          <a:off x="1219200" y="2514600"/>
          <a:ext cx="865187" cy="522288"/>
        </p:xfrm>
        <a:graphic>
          <a:graphicData uri="http://schemas.openxmlformats.org/presentationml/2006/ole">
            <mc:AlternateContent xmlns:mc="http://schemas.openxmlformats.org/markup-compatibility/2006">
              <mc:Choice xmlns:v="urn:schemas-microsoft-com:vml" Requires="v">
                <p:oleObj spid="_x0000_s35988" name="方程式" r:id="rId3" imgW="444240" imgH="266400" progId="Equation.3">
                  <p:embed/>
                </p:oleObj>
              </mc:Choice>
              <mc:Fallback>
                <p:oleObj name="方程式" r:id="rId3" imgW="444240" imgH="26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514600"/>
                        <a:ext cx="865187" cy="5222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099" name="Object 11"/>
          <p:cNvGraphicFramePr>
            <a:graphicFrameLocks noChangeAspect="1"/>
          </p:cNvGraphicFramePr>
          <p:nvPr>
            <p:extLst>
              <p:ext uri="{D42A27DB-BD31-4B8C-83A1-F6EECF244321}">
                <p14:modId xmlns:p14="http://schemas.microsoft.com/office/powerpoint/2010/main" val="77028633"/>
              </p:ext>
            </p:extLst>
          </p:nvPr>
        </p:nvGraphicFramePr>
        <p:xfrm>
          <a:off x="2133600" y="2971800"/>
          <a:ext cx="5791200" cy="2651125"/>
        </p:xfrm>
        <a:graphic>
          <a:graphicData uri="http://schemas.openxmlformats.org/presentationml/2006/ole">
            <mc:AlternateContent xmlns:mc="http://schemas.openxmlformats.org/markup-compatibility/2006">
              <mc:Choice xmlns:v="urn:schemas-microsoft-com:vml" Requires="v">
                <p:oleObj spid="_x0000_s35989" name="公式" r:id="rId5" imgW="6096000" imgH="2794000" progId="Equation.3">
                  <p:embed/>
                </p:oleObj>
              </mc:Choice>
              <mc:Fallback>
                <p:oleObj name="公式" r:id="rId5" imgW="6096000" imgH="279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2971800"/>
                        <a:ext cx="5791200" cy="26511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6852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Review</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Data Structures </a:t>
            </a:r>
            <a:r>
              <a:rPr kumimoji="1" lang="zh-CN" altLang="en-US" dirty="0"/>
              <a:t>＋</a:t>
            </a:r>
            <a:r>
              <a:rPr kumimoji="1" lang="en-US" altLang="zh-CN" dirty="0"/>
              <a:t> Algorithms </a:t>
            </a:r>
            <a:r>
              <a:rPr kumimoji="1" lang="zh-CN" altLang="en-US" dirty="0"/>
              <a:t>＝</a:t>
            </a:r>
            <a:r>
              <a:rPr kumimoji="1" lang="en-US" altLang="zh-CN" dirty="0"/>
              <a:t> Programs</a:t>
            </a:r>
          </a:p>
          <a:p>
            <a:r>
              <a:rPr kumimoji="1" lang="en-US" altLang="zh-CN" dirty="0"/>
              <a:t>Key points</a:t>
            </a:r>
          </a:p>
          <a:p>
            <a:pPr lvl="1"/>
            <a:r>
              <a:rPr kumimoji="1" lang="en-US" altLang="zh-CN" dirty="0"/>
              <a:t>Correctness</a:t>
            </a:r>
          </a:p>
          <a:p>
            <a:pPr lvl="2"/>
            <a:r>
              <a:rPr kumimoji="1" lang="en-US" altLang="zh-CN" dirty="0"/>
              <a:t>Counter-example</a:t>
            </a:r>
          </a:p>
          <a:p>
            <a:pPr lvl="2"/>
            <a:r>
              <a:rPr kumimoji="1" lang="en-US" altLang="zh-CN" dirty="0"/>
              <a:t>Contradiction</a:t>
            </a:r>
          </a:p>
          <a:p>
            <a:pPr lvl="2"/>
            <a:r>
              <a:rPr kumimoji="1" lang="en-US" altLang="zh-CN" dirty="0"/>
              <a:t>Loop Invariant</a:t>
            </a:r>
          </a:p>
          <a:p>
            <a:pPr lvl="2"/>
            <a:r>
              <a:rPr kumimoji="1" lang="en-US" altLang="zh-CN" dirty="0"/>
              <a:t>Mathematical Induction</a:t>
            </a:r>
          </a:p>
          <a:p>
            <a:pPr lvl="1"/>
            <a:r>
              <a:rPr kumimoji="1" lang="en-US" altLang="zh-CN" dirty="0"/>
              <a:t>Efficiency (Complexity)</a:t>
            </a:r>
          </a:p>
          <a:p>
            <a:pPr lvl="2"/>
            <a:r>
              <a:rPr kumimoji="1" lang="en-US" altLang="zh-CN" dirty="0"/>
              <a:t>Space </a:t>
            </a:r>
            <a:r>
              <a:rPr kumimoji="1" lang="zh-CN" altLang="en-US" dirty="0"/>
              <a:t>（</a:t>
            </a:r>
            <a:r>
              <a:rPr kumimoji="1" lang="en-US" altLang="zh-CN" dirty="0"/>
              <a:t>Data Structure</a:t>
            </a:r>
            <a:r>
              <a:rPr kumimoji="1" lang="zh-CN" altLang="en-US" dirty="0"/>
              <a:t>）</a:t>
            </a:r>
            <a:endParaRPr kumimoji="1" lang="en-US" altLang="zh-CN" dirty="0"/>
          </a:p>
          <a:p>
            <a:pPr lvl="2"/>
            <a:r>
              <a:rPr kumimoji="1" lang="en-US" altLang="zh-CN" dirty="0"/>
              <a:t>Time</a:t>
            </a:r>
            <a:r>
              <a:rPr kumimoji="1" lang="zh-CN" altLang="en-US" dirty="0"/>
              <a:t>（</a:t>
            </a:r>
            <a:r>
              <a:rPr kumimoji="1" lang="en-US" altLang="zh-CN" dirty="0"/>
              <a:t>Algorithm</a:t>
            </a:r>
            <a:r>
              <a:rPr kumimoji="1" lang="zh-CN" altLang="en-US" dirty="0"/>
              <a:t>）</a:t>
            </a:r>
            <a:endParaRPr kumimoji="1" lang="en-US" altLang="zh-CN" dirty="0"/>
          </a:p>
          <a:p>
            <a:endParaRPr kumimoji="1" lang="en-US" altLang="zh-CN" dirty="0"/>
          </a:p>
        </p:txBody>
      </p:sp>
    </p:spTree>
    <p:extLst>
      <p:ext uri="{BB962C8B-B14F-4D97-AF65-F5344CB8AC3E}">
        <p14:creationId xmlns:p14="http://schemas.microsoft.com/office/powerpoint/2010/main" val="81133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heckerboard(across)">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title"/>
          </p:nvPr>
        </p:nvSpPr>
        <p:spPr/>
        <p:txBody>
          <a:bodyPr>
            <a:normAutofit fontScale="90000"/>
          </a:bodyPr>
          <a:lstStyle/>
          <a:p>
            <a:r>
              <a:rPr lang="en-US" altLang="zh-TW"/>
              <a:t>Best-case, worst-case and average-case analysis</a:t>
            </a:r>
          </a:p>
        </p:txBody>
      </p:sp>
      <p:sp>
        <p:nvSpPr>
          <p:cNvPr id="14339" name="Rectangle 3"/>
          <p:cNvSpPr>
            <a:spLocks noGrp="1" noChangeArrowheads="1"/>
          </p:cNvSpPr>
          <p:nvPr>
            <p:ph type="body" idx="1"/>
          </p:nvPr>
        </p:nvSpPr>
        <p:spPr/>
        <p:txBody>
          <a:bodyPr/>
          <a:lstStyle/>
          <a:p>
            <a:r>
              <a:rPr lang="en-US" altLang="zh-TW"/>
              <a:t>Usually, we calculate only the worst-case running time</a:t>
            </a:r>
          </a:p>
          <a:p>
            <a:r>
              <a:rPr lang="en-US" altLang="zh-TW"/>
              <a:t>Reason: </a:t>
            </a:r>
          </a:p>
          <a:p>
            <a:pPr lvl="1"/>
            <a:r>
              <a:rPr lang="en-US" altLang="zh-TW"/>
              <a:t> It is an upper bound on the running time</a:t>
            </a:r>
          </a:p>
          <a:p>
            <a:pPr lvl="1"/>
            <a:r>
              <a:rPr lang="en-US" altLang="zh-TW"/>
              <a:t> The worst case occurs fairly often</a:t>
            </a:r>
          </a:p>
          <a:p>
            <a:r>
              <a:rPr lang="en-US" altLang="zh-TW"/>
              <a:t>The average case is often as bad as the worst case. The best case is usually one particular input amongst the large number of possible inputs.</a:t>
            </a:r>
            <a:endParaRPr lang="en-US" altLang="zh-TW" dirty="0"/>
          </a:p>
        </p:txBody>
      </p:sp>
      <p:sp>
        <p:nvSpPr>
          <p:cNvPr id="14338" name="Slide Number Placeholder 5"/>
          <p:cNvSpPr>
            <a:spLocks noGrp="1"/>
          </p:cNvSpPr>
          <p:nvPr>
            <p:ph type="sldNum" sz="quarter" idx="12"/>
          </p:nvPr>
        </p:nvSpPr>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fld id="{CCF542B1-2424-E840-A09A-CBDD6D454208}" type="slidenum">
              <a:rPr lang="en-US" smtClean="0"/>
              <a:pPr/>
              <a:t>20</a:t>
            </a:fld>
            <a:endParaRPr lang="en-US"/>
          </a:p>
        </p:txBody>
      </p:sp>
    </p:spTree>
    <p:extLst>
      <p:ext uri="{BB962C8B-B14F-4D97-AF65-F5344CB8AC3E}">
        <p14:creationId xmlns:p14="http://schemas.microsoft.com/office/powerpoint/2010/main" val="4099258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Merge Sort</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The divide-and-conquer approach </a:t>
            </a:r>
          </a:p>
          <a:p>
            <a:pPr lvl="1"/>
            <a:r>
              <a:rPr kumimoji="1" lang="en-US" altLang="zh-CN" b="1" dirty="0">
                <a:solidFill>
                  <a:srgbClr val="FF0000"/>
                </a:solidFill>
              </a:rPr>
              <a:t>Divide</a:t>
            </a:r>
            <a:r>
              <a:rPr kumimoji="1" lang="en-US" altLang="zh-CN" dirty="0"/>
              <a:t> the problem into a number of </a:t>
            </a:r>
            <a:r>
              <a:rPr kumimoji="1" lang="en-US" altLang="zh-CN" dirty="0" err="1"/>
              <a:t>subproblems</a:t>
            </a:r>
            <a:r>
              <a:rPr kumimoji="1" lang="en-US" altLang="zh-CN" dirty="0"/>
              <a:t> that are smaller instances of the same problem. </a:t>
            </a:r>
          </a:p>
          <a:p>
            <a:pPr lvl="1"/>
            <a:r>
              <a:rPr kumimoji="1" lang="en-US" altLang="zh-CN" b="1" dirty="0">
                <a:solidFill>
                  <a:srgbClr val="FF0000"/>
                </a:solidFill>
              </a:rPr>
              <a:t>Conquer</a:t>
            </a:r>
            <a:r>
              <a:rPr kumimoji="1" lang="en-US" altLang="zh-CN" dirty="0"/>
              <a:t> the </a:t>
            </a:r>
            <a:r>
              <a:rPr kumimoji="1" lang="en-US" altLang="zh-CN" dirty="0" err="1"/>
              <a:t>subproblems</a:t>
            </a:r>
            <a:r>
              <a:rPr kumimoji="1" lang="en-US" altLang="zh-CN" dirty="0"/>
              <a:t> by solving them </a:t>
            </a:r>
            <a:r>
              <a:rPr kumimoji="1" lang="en-US" altLang="zh-CN" b="1" i="1" dirty="0"/>
              <a:t>recursively</a:t>
            </a:r>
            <a:r>
              <a:rPr kumimoji="1" lang="en-US" altLang="zh-CN" dirty="0"/>
              <a:t>. If the </a:t>
            </a:r>
            <a:r>
              <a:rPr kumimoji="1" lang="en-US" altLang="zh-CN" dirty="0" err="1"/>
              <a:t>subproblem</a:t>
            </a:r>
            <a:r>
              <a:rPr kumimoji="1" lang="en-US" altLang="zh-CN" dirty="0"/>
              <a:t> sizes are small enough, however, just solve the </a:t>
            </a:r>
            <a:r>
              <a:rPr kumimoji="1" lang="en-US" altLang="zh-CN" dirty="0" err="1"/>
              <a:t>subproblems</a:t>
            </a:r>
            <a:r>
              <a:rPr kumimoji="1" lang="en-US" altLang="zh-CN" dirty="0"/>
              <a:t> in a straightforward manner. </a:t>
            </a:r>
          </a:p>
          <a:p>
            <a:pPr lvl="1"/>
            <a:r>
              <a:rPr kumimoji="1" lang="en-US" altLang="zh-CN" b="1" dirty="0">
                <a:solidFill>
                  <a:srgbClr val="FF0000"/>
                </a:solidFill>
              </a:rPr>
              <a:t>Combine</a:t>
            </a:r>
            <a:r>
              <a:rPr kumimoji="1" lang="en-US" altLang="zh-CN" dirty="0"/>
              <a:t> the solutions to the </a:t>
            </a:r>
            <a:r>
              <a:rPr kumimoji="1" lang="en-US" altLang="zh-CN" dirty="0" err="1"/>
              <a:t>subproblems</a:t>
            </a:r>
            <a:r>
              <a:rPr kumimoji="1" lang="en-US" altLang="zh-CN" dirty="0"/>
              <a:t> into the solution for the original problem. </a:t>
            </a:r>
          </a:p>
          <a:p>
            <a:r>
              <a:rPr kumimoji="1" lang="en-US" altLang="zh-CN" dirty="0"/>
              <a:t>Cloud Computing</a:t>
            </a:r>
          </a:p>
          <a:p>
            <a:pPr lvl="1"/>
            <a:r>
              <a:rPr kumimoji="1" lang="en-US" altLang="zh-CN" dirty="0" err="1"/>
              <a:t>MapReduce</a:t>
            </a:r>
            <a:r>
              <a:rPr kumimoji="1" lang="en-US" altLang="zh-CN" dirty="0"/>
              <a:t> -- Mapper and Reducer</a:t>
            </a:r>
          </a:p>
          <a:p>
            <a:endParaRPr kumimoji="1" lang="en-US" altLang="zh-CN" dirty="0"/>
          </a:p>
        </p:txBody>
      </p:sp>
    </p:spTree>
    <p:extLst>
      <p:ext uri="{BB962C8B-B14F-4D97-AF65-F5344CB8AC3E}">
        <p14:creationId xmlns:p14="http://schemas.microsoft.com/office/powerpoint/2010/main" val="32143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Merge Sort</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b="1" dirty="0"/>
              <a:t>Divide</a:t>
            </a:r>
            <a:r>
              <a:rPr kumimoji="1" lang="en-US" altLang="zh-CN" dirty="0"/>
              <a:t>: Divide the n-element sequence to be sorted into two subsequences of n/2 elements each. </a:t>
            </a:r>
          </a:p>
          <a:p>
            <a:r>
              <a:rPr kumimoji="1" lang="en-US" altLang="zh-CN" b="1" dirty="0"/>
              <a:t>Conquer</a:t>
            </a:r>
            <a:r>
              <a:rPr kumimoji="1" lang="en-US" altLang="zh-CN" dirty="0"/>
              <a:t>: Sort the two subsequences recursively using merge sort. </a:t>
            </a:r>
          </a:p>
          <a:p>
            <a:r>
              <a:rPr kumimoji="1" lang="en-US" altLang="zh-CN" b="1" dirty="0"/>
              <a:t>Combine</a:t>
            </a:r>
            <a:r>
              <a:rPr kumimoji="1" lang="en-US" altLang="zh-CN" dirty="0"/>
              <a:t>: Merge the two sorted subsequences to produce the sorted answer. </a:t>
            </a:r>
          </a:p>
          <a:p>
            <a:endParaRPr kumimoji="1" lang="en-US" altLang="zh-CN" dirty="0"/>
          </a:p>
          <a:p>
            <a:r>
              <a:rPr lang="en-US" altLang="zh-CN" dirty="0"/>
              <a:t>The </a:t>
            </a:r>
            <a:r>
              <a:rPr lang="en-US" altLang="zh-CN" dirty="0">
                <a:solidFill>
                  <a:srgbClr val="FF0000"/>
                </a:solidFill>
              </a:rPr>
              <a:t>recursion</a:t>
            </a:r>
            <a:r>
              <a:rPr lang="en-US" altLang="zh-CN" dirty="0"/>
              <a:t> “bottoms out” when the sequence to be sorted has length 1, in which case there is no work to be done, since every sequence of length 1 is already in sorted order. </a:t>
            </a:r>
            <a:endParaRPr kumimoji="1" lang="en-US" altLang="zh-CN" dirty="0"/>
          </a:p>
        </p:txBody>
      </p:sp>
    </p:spTree>
    <p:extLst>
      <p:ext uri="{BB962C8B-B14F-4D97-AF65-F5344CB8AC3E}">
        <p14:creationId xmlns:p14="http://schemas.microsoft.com/office/powerpoint/2010/main" val="384388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Merge Sort</a:t>
            </a:r>
            <a:endParaRPr kumimoji="1" lang="zh-CN" altLang="en-US" dirty="0"/>
          </a:p>
        </p:txBody>
      </p:sp>
      <p:pic>
        <p:nvPicPr>
          <p:cNvPr id="4" name="Merge-sort-example-300px.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4400" y="1935163"/>
            <a:ext cx="7315200" cy="4389437"/>
          </a:xfrm>
        </p:spPr>
      </p:pic>
    </p:spTree>
    <p:extLst>
      <p:ext uri="{BB962C8B-B14F-4D97-AF65-F5344CB8AC3E}">
        <p14:creationId xmlns:p14="http://schemas.microsoft.com/office/powerpoint/2010/main" val="1314329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159979EE-0D73-6C48-876B-88B93F1C8BAC}" type="slidenum">
              <a:rPr lang="en-US"/>
              <a:pPr eaLnBrk="1" hangingPunct="1"/>
              <a:t>24</a:t>
            </a:fld>
            <a:endParaRPr lang="en-US"/>
          </a:p>
        </p:txBody>
      </p:sp>
      <p:sp>
        <p:nvSpPr>
          <p:cNvPr id="15363" name="Rectangle 2"/>
          <p:cNvSpPr>
            <a:spLocks noGrp="1" noChangeArrowheads="1"/>
          </p:cNvSpPr>
          <p:nvPr>
            <p:ph type="title"/>
          </p:nvPr>
        </p:nvSpPr>
        <p:spPr/>
        <p:txBody>
          <a:bodyPr/>
          <a:lstStyle/>
          <a:p>
            <a:pPr eaLnBrk="1" hangingPunct="1"/>
            <a:r>
              <a:rPr lang="en-US" altLang="zh-TW">
                <a:latin typeface="Arial" charset="0"/>
                <a:ea typeface="新細明體" charset="0"/>
                <a:cs typeface="新細明體" charset="0"/>
              </a:rPr>
              <a:t>MERGE-SORT(A,p,r) </a:t>
            </a:r>
          </a:p>
        </p:txBody>
      </p:sp>
      <p:sp>
        <p:nvSpPr>
          <p:cNvPr id="15364" name="Rectangle 3"/>
          <p:cNvSpPr>
            <a:spLocks noGrp="1" noChangeArrowheads="1"/>
          </p:cNvSpPr>
          <p:nvPr>
            <p:ph type="body" idx="1"/>
          </p:nvPr>
        </p:nvSpPr>
        <p:spPr/>
        <p:txBody>
          <a:bodyPr/>
          <a:lstStyle/>
          <a:p>
            <a:pPr algn="just" eaLnBrk="1" hangingPunct="1">
              <a:buFontTx/>
              <a:buNone/>
            </a:pPr>
            <a:r>
              <a:rPr lang="en-US" altLang="zh-TW">
                <a:latin typeface="Arial" charset="0"/>
                <a:ea typeface="新細明體" charset="0"/>
                <a:cs typeface="新細明體" charset="0"/>
              </a:rPr>
              <a:t>1	</a:t>
            </a:r>
            <a:r>
              <a:rPr lang="en-US" altLang="zh-TW" b="1">
                <a:latin typeface="Arial" charset="0"/>
                <a:ea typeface="新細明體" charset="0"/>
                <a:cs typeface="新細明體" charset="0"/>
              </a:rPr>
              <a:t>if</a:t>
            </a:r>
            <a:r>
              <a:rPr lang="en-US" altLang="zh-TW">
                <a:latin typeface="Arial" charset="0"/>
                <a:ea typeface="新細明體" charset="0"/>
                <a:cs typeface="新細明體" charset="0"/>
              </a:rPr>
              <a:t> p &lt; r</a:t>
            </a:r>
          </a:p>
          <a:p>
            <a:pPr algn="just" eaLnBrk="1" hangingPunct="1">
              <a:buFontTx/>
              <a:buNone/>
            </a:pPr>
            <a:r>
              <a:rPr lang="en-US" altLang="zh-TW">
                <a:latin typeface="Arial" charset="0"/>
                <a:ea typeface="新細明體" charset="0"/>
                <a:cs typeface="新細明體" charset="0"/>
              </a:rPr>
              <a:t>2		</a:t>
            </a:r>
            <a:r>
              <a:rPr lang="en-US" altLang="zh-TW" b="1">
                <a:latin typeface="Arial" charset="0"/>
                <a:ea typeface="新細明體" charset="0"/>
                <a:cs typeface="新細明體" charset="0"/>
              </a:rPr>
              <a:t>then</a:t>
            </a:r>
            <a:r>
              <a:rPr lang="en-US" altLang="zh-TW">
                <a:latin typeface="Arial" charset="0"/>
                <a:ea typeface="新細明體" charset="0"/>
                <a:cs typeface="新細明體" charset="0"/>
              </a:rPr>
              <a:t> q</a:t>
            </a:r>
            <a:r>
              <a:rPr lang="en-US" altLang="zh-TW">
                <a:latin typeface="Times New Roman" charset="0"/>
                <a:ea typeface="新細明體" charset="0"/>
                <a:cs typeface="新細明體" charset="0"/>
                <a:sym typeface="Symbol" charset="0"/>
              </a:rPr>
              <a:t></a:t>
            </a:r>
            <a:r>
              <a:rPr lang="en-US" altLang="zh-TW">
                <a:latin typeface="Arial" charset="0"/>
                <a:ea typeface="新細明體" charset="0"/>
                <a:cs typeface="新細明體" charset="0"/>
              </a:rPr>
              <a:t>(p+r)/2</a:t>
            </a:r>
            <a:r>
              <a:rPr lang="en-US" altLang="zh-TW">
                <a:latin typeface="Times New Roman" charset="0"/>
                <a:ea typeface="新細明體" charset="0"/>
                <a:cs typeface="新細明體" charset="0"/>
                <a:sym typeface="Symbol" charset="0"/>
              </a:rPr>
              <a:t></a:t>
            </a:r>
            <a:r>
              <a:rPr lang="en-US" altLang="zh-TW">
                <a:latin typeface="Arial" charset="0"/>
                <a:ea typeface="新細明體" charset="0"/>
                <a:cs typeface="新細明體" charset="0"/>
              </a:rPr>
              <a:t> </a:t>
            </a:r>
          </a:p>
          <a:p>
            <a:pPr algn="just" eaLnBrk="1" hangingPunct="1">
              <a:buFontTx/>
              <a:buNone/>
            </a:pPr>
            <a:r>
              <a:rPr lang="en-US" altLang="zh-TW">
                <a:latin typeface="Arial" charset="0"/>
                <a:ea typeface="新細明體" charset="0"/>
                <a:cs typeface="新細明體" charset="0"/>
              </a:rPr>
              <a:t>3			MERGE-SORT(A,p,q)</a:t>
            </a:r>
          </a:p>
          <a:p>
            <a:pPr algn="just" eaLnBrk="1" hangingPunct="1">
              <a:buFontTx/>
              <a:buNone/>
            </a:pPr>
            <a:r>
              <a:rPr lang="en-US" altLang="zh-TW">
                <a:latin typeface="Arial" charset="0"/>
                <a:ea typeface="新細明體" charset="0"/>
                <a:cs typeface="新細明體" charset="0"/>
              </a:rPr>
              <a:t>4			MERGE-SORT(A,q+1,r)</a:t>
            </a:r>
          </a:p>
          <a:p>
            <a:pPr algn="just" eaLnBrk="1" hangingPunct="1">
              <a:buFontTx/>
              <a:buNone/>
            </a:pPr>
            <a:r>
              <a:rPr lang="en-US" altLang="zh-TW">
                <a:latin typeface="Arial" charset="0"/>
                <a:ea typeface="新細明體" charset="0"/>
                <a:cs typeface="新細明體" charset="0"/>
              </a:rPr>
              <a:t>5			MERGE(A,p,q,r)</a:t>
            </a:r>
          </a:p>
        </p:txBody>
      </p:sp>
    </p:spTree>
    <p:extLst>
      <p:ext uri="{BB962C8B-B14F-4D97-AF65-F5344CB8AC3E}">
        <p14:creationId xmlns:p14="http://schemas.microsoft.com/office/powerpoint/2010/main" val="40062949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BFED90E4-5F1C-694A-9A4D-B76843454FFE}" type="slidenum">
              <a:rPr lang="en-US"/>
              <a:pPr eaLnBrk="1" hangingPunct="1"/>
              <a:t>25</a:t>
            </a:fld>
            <a:endParaRPr lang="en-US"/>
          </a:p>
        </p:txBody>
      </p:sp>
      <p:sp>
        <p:nvSpPr>
          <p:cNvPr id="16387" name="Rectangle 3"/>
          <p:cNvSpPr>
            <a:spLocks noGrp="1" noChangeArrowheads="1"/>
          </p:cNvSpPr>
          <p:nvPr>
            <p:ph type="body" idx="1"/>
          </p:nvPr>
        </p:nvSpPr>
        <p:spPr>
          <a:xfrm>
            <a:off x="900113" y="1844675"/>
            <a:ext cx="7704137" cy="4679950"/>
          </a:xfrm>
        </p:spPr>
        <p:txBody>
          <a:bodyPr/>
          <a:lstStyle/>
          <a:p>
            <a:pPr algn="just" eaLnBrk="1" hangingPunct="1">
              <a:buFontTx/>
              <a:buNone/>
            </a:pPr>
            <a:r>
              <a:rPr lang="en-US" altLang="zh-TW" sz="2800" dirty="0">
                <a:latin typeface="Times New Roman" charset="0"/>
                <a:ea typeface="新細明體" charset="0"/>
                <a:cs typeface="新細明體" charset="0"/>
              </a:rPr>
              <a:t> 1    </a:t>
            </a:r>
            <a:r>
              <a:rPr lang="en-US" altLang="zh-TW" sz="2800" i="1" dirty="0">
                <a:latin typeface="Times New Roman" charset="0"/>
                <a:ea typeface="新細明體" charset="0"/>
                <a:cs typeface="新細明體" charset="0"/>
              </a:rPr>
              <a:t>n</a:t>
            </a:r>
            <a:r>
              <a:rPr lang="en-US" altLang="zh-TW" sz="2800" i="1" baseline="-25000" dirty="0">
                <a:latin typeface="Times New Roman" charset="0"/>
                <a:ea typeface="新細明體" charset="0"/>
                <a:cs typeface="新細明體" charset="0"/>
              </a:rPr>
              <a:t>1</a:t>
            </a:r>
            <a:r>
              <a:rPr lang="en-US" altLang="zh-TW" sz="2800"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sym typeface="Symbol" charset="0"/>
              </a:rPr>
              <a:t> </a:t>
            </a:r>
            <a:r>
              <a:rPr lang="en-US" altLang="zh-TW" sz="2800" i="1" dirty="0">
                <a:latin typeface="Times New Roman" charset="0"/>
                <a:ea typeface="新細明體" charset="0"/>
                <a:cs typeface="新細明體" charset="0"/>
              </a:rPr>
              <a:t>q – p + 1</a:t>
            </a:r>
          </a:p>
          <a:p>
            <a:pPr algn="just" eaLnBrk="1" hangingPunct="1">
              <a:buFontTx/>
              <a:buNone/>
            </a:pPr>
            <a:r>
              <a:rPr lang="en-US" altLang="zh-TW" sz="2800" dirty="0">
                <a:latin typeface="Times New Roman" charset="0"/>
                <a:ea typeface="新細明體" charset="0"/>
                <a:cs typeface="新細明體" charset="0"/>
              </a:rPr>
              <a:t> 2    </a:t>
            </a:r>
            <a:r>
              <a:rPr lang="en-US" altLang="zh-TW" sz="2800" i="1" dirty="0">
                <a:latin typeface="Times New Roman" charset="0"/>
                <a:ea typeface="新細明體" charset="0"/>
                <a:cs typeface="新細明體" charset="0"/>
              </a:rPr>
              <a:t>n</a:t>
            </a:r>
            <a:r>
              <a:rPr lang="en-US" altLang="zh-TW" sz="2800" i="1" baseline="-25000" dirty="0">
                <a:latin typeface="Times New Roman" charset="0"/>
                <a:ea typeface="新細明體" charset="0"/>
                <a:cs typeface="新細明體" charset="0"/>
              </a:rPr>
              <a:t>2</a:t>
            </a:r>
            <a:r>
              <a:rPr lang="en-US" altLang="zh-TW" sz="2800"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sym typeface="Symbol" charset="0"/>
              </a:rPr>
              <a:t> </a:t>
            </a:r>
            <a:r>
              <a:rPr lang="en-US" altLang="zh-TW" sz="2800" i="1" dirty="0">
                <a:latin typeface="Times New Roman" charset="0"/>
                <a:ea typeface="新細明體" charset="0"/>
                <a:cs typeface="新細明體" charset="0"/>
              </a:rPr>
              <a:t>r – q </a:t>
            </a:r>
          </a:p>
          <a:p>
            <a:pPr algn="just" eaLnBrk="1" hangingPunct="1">
              <a:buFontTx/>
              <a:buNone/>
            </a:pPr>
            <a:r>
              <a:rPr lang="en-US" altLang="zh-TW" sz="2800" dirty="0">
                <a:latin typeface="Times New Roman" charset="0"/>
                <a:ea typeface="新細明體" charset="0"/>
                <a:cs typeface="新細明體" charset="0"/>
              </a:rPr>
              <a:t> 3   create array L[ 1 ..</a:t>
            </a:r>
            <a:r>
              <a:rPr lang="en-US" altLang="zh-TW" sz="2800" i="1" dirty="0">
                <a:latin typeface="Times New Roman" charset="0"/>
                <a:ea typeface="新細明體" charset="0"/>
                <a:cs typeface="新細明體" charset="0"/>
              </a:rPr>
              <a:t> n</a:t>
            </a:r>
            <a:r>
              <a:rPr lang="en-US" altLang="zh-TW" sz="2800" i="1" baseline="-25000" dirty="0">
                <a:latin typeface="Times New Roman" charset="0"/>
                <a:ea typeface="新細明體" charset="0"/>
                <a:cs typeface="新細明體" charset="0"/>
              </a:rPr>
              <a:t>1 </a:t>
            </a:r>
            <a:r>
              <a:rPr lang="en-US" altLang="zh-TW" sz="2800" i="1" dirty="0">
                <a:latin typeface="Times New Roman" charset="0"/>
                <a:ea typeface="新細明體" charset="0"/>
                <a:cs typeface="新細明體" charset="0"/>
              </a:rPr>
              <a:t>+ 1 </a:t>
            </a:r>
            <a:r>
              <a:rPr lang="en-US" altLang="zh-TW" sz="2800" dirty="0">
                <a:latin typeface="Times New Roman" charset="0"/>
                <a:ea typeface="新細明體" charset="0"/>
                <a:cs typeface="新細明體" charset="0"/>
              </a:rPr>
              <a:t>] and R[ 1 .</a:t>
            </a:r>
            <a:r>
              <a:rPr lang="en-US" altLang="zh-TW" sz="2800" i="1" dirty="0">
                <a:latin typeface="Times New Roman" charset="0"/>
                <a:ea typeface="新細明體" charset="0"/>
                <a:cs typeface="新細明體" charset="0"/>
              </a:rPr>
              <a:t>.n</a:t>
            </a:r>
            <a:r>
              <a:rPr lang="en-US" altLang="zh-TW" sz="2800" i="1" baseline="-25000" dirty="0">
                <a:latin typeface="Times New Roman" charset="0"/>
                <a:ea typeface="新細明體" charset="0"/>
                <a:cs typeface="新細明體" charset="0"/>
              </a:rPr>
              <a:t>2 </a:t>
            </a:r>
            <a:r>
              <a:rPr lang="en-US" altLang="zh-TW" sz="2800" i="1" dirty="0">
                <a:latin typeface="Times New Roman" charset="0"/>
                <a:ea typeface="新細明體" charset="0"/>
                <a:cs typeface="新細明體" charset="0"/>
              </a:rPr>
              <a:t>+ 1 </a:t>
            </a:r>
            <a:r>
              <a:rPr lang="en-US" altLang="zh-TW" sz="2800" dirty="0">
                <a:latin typeface="Times New Roman" charset="0"/>
                <a:ea typeface="新細明體" charset="0"/>
                <a:cs typeface="新細明體" charset="0"/>
              </a:rPr>
              <a:t>]</a:t>
            </a:r>
          </a:p>
          <a:p>
            <a:pPr algn="just" eaLnBrk="1" hangingPunct="1">
              <a:buFontTx/>
              <a:buNone/>
            </a:pPr>
            <a:r>
              <a:rPr lang="en-US" altLang="zh-TW" sz="2800" dirty="0">
                <a:latin typeface="Times New Roman" charset="0"/>
                <a:ea typeface="新細明體" charset="0"/>
                <a:cs typeface="新細明體" charset="0"/>
              </a:rPr>
              <a:t> 4    </a:t>
            </a:r>
            <a:r>
              <a:rPr lang="en-US" altLang="zh-TW" sz="2800" b="1" dirty="0">
                <a:latin typeface="Times New Roman" charset="0"/>
                <a:ea typeface="新細明體" charset="0"/>
                <a:cs typeface="新細明體" charset="0"/>
              </a:rPr>
              <a:t>for</a:t>
            </a:r>
            <a:r>
              <a:rPr lang="en-US" altLang="zh-TW" sz="2800" dirty="0">
                <a:latin typeface="Times New Roman" charset="0"/>
                <a:ea typeface="新細明體" charset="0"/>
                <a:cs typeface="新細明體" charset="0"/>
              </a:rPr>
              <a:t> </a:t>
            </a:r>
            <a:r>
              <a:rPr lang="en-US" altLang="zh-TW" sz="2800" i="1" dirty="0" err="1">
                <a:latin typeface="Times New Roman" charset="0"/>
                <a:ea typeface="新細明體" charset="0"/>
                <a:cs typeface="新細明體" charset="0"/>
              </a:rPr>
              <a:t>i</a:t>
            </a:r>
            <a:r>
              <a:rPr lang="en-US" altLang="zh-TW" sz="2800" i="1"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sym typeface="Symbol" charset="0"/>
              </a:rPr>
              <a:t> </a:t>
            </a:r>
            <a:r>
              <a:rPr lang="en-US" altLang="zh-TW" sz="2800" i="1" dirty="0">
                <a:latin typeface="Times New Roman" charset="0"/>
                <a:ea typeface="新細明體" charset="0"/>
                <a:cs typeface="新細明體" charset="0"/>
              </a:rPr>
              <a:t>1 </a:t>
            </a:r>
            <a:r>
              <a:rPr lang="en-US" altLang="zh-TW" sz="2800" b="1" i="1" dirty="0">
                <a:latin typeface="Times New Roman" charset="0"/>
                <a:ea typeface="新細明體" charset="0"/>
                <a:cs typeface="新細明體" charset="0"/>
              </a:rPr>
              <a:t>to</a:t>
            </a:r>
            <a:r>
              <a:rPr lang="en-US" altLang="zh-TW" sz="2800" i="1" dirty="0">
                <a:latin typeface="Times New Roman" charset="0"/>
                <a:ea typeface="新細明體" charset="0"/>
                <a:cs typeface="新細明體" charset="0"/>
              </a:rPr>
              <a:t> n</a:t>
            </a:r>
            <a:r>
              <a:rPr lang="en-US" altLang="zh-TW" sz="2800" i="1" baseline="-25000" dirty="0">
                <a:latin typeface="Times New Roman" charset="0"/>
                <a:ea typeface="新細明體" charset="0"/>
                <a:cs typeface="新細明體" charset="0"/>
              </a:rPr>
              <a:t>1</a:t>
            </a:r>
          </a:p>
          <a:p>
            <a:pPr algn="just" eaLnBrk="1" hangingPunct="1">
              <a:buFontTx/>
              <a:buNone/>
            </a:pPr>
            <a:r>
              <a:rPr lang="en-US" altLang="zh-TW" sz="2800" dirty="0">
                <a:latin typeface="Times New Roman" charset="0"/>
                <a:ea typeface="新細明體" charset="0"/>
                <a:cs typeface="新細明體" charset="0"/>
              </a:rPr>
              <a:t> 5         </a:t>
            </a:r>
            <a:r>
              <a:rPr lang="en-US" altLang="zh-TW" sz="2800" b="1" dirty="0">
                <a:latin typeface="Times New Roman" charset="0"/>
                <a:ea typeface="新細明體" charset="0"/>
                <a:cs typeface="新細明體" charset="0"/>
              </a:rPr>
              <a:t>do</a:t>
            </a:r>
            <a:r>
              <a:rPr lang="en-US" altLang="zh-TW" sz="2800" dirty="0">
                <a:latin typeface="Times New Roman" charset="0"/>
                <a:ea typeface="新細明體" charset="0"/>
                <a:cs typeface="新細明體" charset="0"/>
              </a:rPr>
              <a:t> L[ </a:t>
            </a:r>
            <a:r>
              <a:rPr lang="en-US" altLang="zh-TW" sz="2800" i="1" dirty="0" err="1">
                <a:latin typeface="Times New Roman" charset="0"/>
                <a:ea typeface="新細明體" charset="0"/>
                <a:cs typeface="新細明體" charset="0"/>
              </a:rPr>
              <a:t>i</a:t>
            </a:r>
            <a:r>
              <a:rPr lang="en-US" altLang="zh-TW" sz="2800" i="1"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sym typeface="Symbol" charset="0"/>
              </a:rPr>
              <a:t>A[</a:t>
            </a:r>
            <a:r>
              <a:rPr lang="en-US" altLang="zh-TW" sz="2800" i="1" dirty="0">
                <a:latin typeface="Times New Roman" charset="0"/>
                <a:ea typeface="新細明體" charset="0"/>
                <a:cs typeface="新細明體" charset="0"/>
                <a:sym typeface="Symbol" charset="0"/>
              </a:rPr>
              <a:t> p + </a:t>
            </a:r>
            <a:r>
              <a:rPr lang="en-US" altLang="zh-TW" sz="2800" i="1" dirty="0" err="1">
                <a:latin typeface="Times New Roman" charset="0"/>
                <a:ea typeface="新細明體" charset="0"/>
                <a:cs typeface="新細明體" charset="0"/>
                <a:sym typeface="Symbol" charset="0"/>
              </a:rPr>
              <a:t>i</a:t>
            </a:r>
            <a:r>
              <a:rPr lang="en-US" altLang="zh-TW" sz="2800" i="1" dirty="0">
                <a:latin typeface="Times New Roman" charset="0"/>
                <a:ea typeface="新細明體" charset="0"/>
                <a:cs typeface="新細明體" charset="0"/>
                <a:sym typeface="Symbol" charset="0"/>
              </a:rPr>
              <a:t> – 1 </a:t>
            </a:r>
            <a:r>
              <a:rPr lang="en-US" altLang="zh-TW" sz="2800" dirty="0">
                <a:latin typeface="Times New Roman" charset="0"/>
                <a:ea typeface="新細明體" charset="0"/>
                <a:cs typeface="新細明體" charset="0"/>
                <a:sym typeface="Symbol" charset="0"/>
              </a:rPr>
              <a:t>]</a:t>
            </a:r>
            <a:endParaRPr lang="en-US" altLang="zh-TW" sz="2800" dirty="0">
              <a:latin typeface="Times New Roman" charset="0"/>
              <a:ea typeface="新細明體" charset="0"/>
              <a:cs typeface="新細明體" charset="0"/>
            </a:endParaRPr>
          </a:p>
          <a:p>
            <a:pPr algn="just" eaLnBrk="1" hangingPunct="1">
              <a:buFontTx/>
              <a:buNone/>
            </a:pPr>
            <a:r>
              <a:rPr lang="en-US" altLang="zh-TW" sz="2800" dirty="0">
                <a:latin typeface="Times New Roman" charset="0"/>
                <a:ea typeface="新細明體" charset="0"/>
                <a:cs typeface="新細明體" charset="0"/>
              </a:rPr>
              <a:t> 6    </a:t>
            </a:r>
            <a:r>
              <a:rPr lang="en-US" altLang="zh-TW" sz="2800" b="1" dirty="0">
                <a:latin typeface="Times New Roman" charset="0"/>
                <a:ea typeface="新細明體" charset="0"/>
                <a:cs typeface="新細明體" charset="0"/>
              </a:rPr>
              <a:t>for</a:t>
            </a:r>
            <a:r>
              <a:rPr lang="en-US" altLang="zh-TW" sz="2800" dirty="0">
                <a:latin typeface="Times New Roman" charset="0"/>
                <a:ea typeface="新細明體" charset="0"/>
                <a:cs typeface="新細明體" charset="0"/>
              </a:rPr>
              <a:t> </a:t>
            </a:r>
            <a:r>
              <a:rPr lang="en-US" altLang="zh-TW" sz="2800" i="1" dirty="0">
                <a:latin typeface="Times New Roman" charset="0"/>
                <a:ea typeface="新細明體" charset="0"/>
                <a:cs typeface="新細明體" charset="0"/>
              </a:rPr>
              <a:t>j</a:t>
            </a:r>
            <a:r>
              <a:rPr lang="en-US" altLang="zh-TW" sz="2800"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sym typeface="Symbol" charset="0"/>
              </a:rPr>
              <a:t> </a:t>
            </a:r>
            <a:r>
              <a:rPr lang="en-US" altLang="zh-TW" sz="2800" i="1" dirty="0">
                <a:latin typeface="Times New Roman" charset="0"/>
                <a:ea typeface="新細明體" charset="0"/>
                <a:cs typeface="新細明體" charset="0"/>
              </a:rPr>
              <a:t>1 </a:t>
            </a:r>
            <a:r>
              <a:rPr lang="en-US" altLang="zh-TW" sz="2800" b="1" i="1" dirty="0">
                <a:latin typeface="Times New Roman" charset="0"/>
                <a:ea typeface="新細明體" charset="0"/>
                <a:cs typeface="新細明體" charset="0"/>
              </a:rPr>
              <a:t>to</a:t>
            </a:r>
            <a:r>
              <a:rPr lang="en-US" altLang="zh-TW" sz="2800" i="1" dirty="0">
                <a:latin typeface="Times New Roman" charset="0"/>
                <a:ea typeface="新細明體" charset="0"/>
                <a:cs typeface="新細明體" charset="0"/>
              </a:rPr>
              <a:t> n</a:t>
            </a:r>
            <a:r>
              <a:rPr lang="en-US" altLang="zh-TW" sz="2800" i="1" baseline="-25000" dirty="0">
                <a:latin typeface="Times New Roman" charset="0"/>
                <a:ea typeface="新細明體" charset="0"/>
                <a:cs typeface="新細明體" charset="0"/>
              </a:rPr>
              <a:t>2</a:t>
            </a:r>
          </a:p>
          <a:p>
            <a:pPr algn="just" eaLnBrk="1" hangingPunct="1">
              <a:buFontTx/>
              <a:buNone/>
            </a:pPr>
            <a:r>
              <a:rPr lang="en-US" altLang="zh-TW" sz="2800" dirty="0">
                <a:latin typeface="Times New Roman" charset="0"/>
                <a:ea typeface="新細明體" charset="0"/>
                <a:cs typeface="新細明體" charset="0"/>
              </a:rPr>
              <a:t> 7	      </a:t>
            </a:r>
            <a:r>
              <a:rPr lang="zh-CN" altLang="en-US" sz="2800" dirty="0">
                <a:latin typeface="Times New Roman" charset="0"/>
                <a:ea typeface="新細明體" charset="0"/>
                <a:cs typeface="新細明體" charset="0"/>
              </a:rPr>
              <a:t>   </a:t>
            </a:r>
            <a:r>
              <a:rPr lang="en-US" altLang="zh-TW" sz="2800" b="1" dirty="0">
                <a:latin typeface="Times New Roman" charset="0"/>
                <a:ea typeface="新細明體" charset="0"/>
                <a:cs typeface="新細明體" charset="0"/>
              </a:rPr>
              <a:t>do</a:t>
            </a:r>
            <a:r>
              <a:rPr lang="en-US" altLang="zh-TW" sz="2800" dirty="0">
                <a:latin typeface="Times New Roman" charset="0"/>
                <a:ea typeface="新細明體" charset="0"/>
                <a:cs typeface="新細明體" charset="0"/>
              </a:rPr>
              <a:t> R[ </a:t>
            </a:r>
            <a:r>
              <a:rPr lang="en-US" altLang="zh-TW" sz="2800" i="1" dirty="0" err="1">
                <a:latin typeface="Times New Roman" charset="0"/>
                <a:ea typeface="新細明體" charset="0"/>
                <a:cs typeface="新細明體" charset="0"/>
              </a:rPr>
              <a:t>i</a:t>
            </a:r>
            <a:r>
              <a:rPr lang="en-US" altLang="zh-TW" sz="2800" i="1"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sym typeface="Symbol" charset="0"/>
              </a:rPr>
              <a:t>A[ </a:t>
            </a:r>
            <a:r>
              <a:rPr lang="en-US" altLang="zh-TW" sz="2800" i="1" dirty="0">
                <a:latin typeface="Times New Roman" charset="0"/>
                <a:ea typeface="新細明體" charset="0"/>
                <a:cs typeface="新細明體" charset="0"/>
                <a:sym typeface="Symbol" charset="0"/>
              </a:rPr>
              <a:t>q + j </a:t>
            </a:r>
            <a:r>
              <a:rPr lang="en-US" altLang="zh-TW" sz="2800" dirty="0">
                <a:latin typeface="Times New Roman" charset="0"/>
                <a:ea typeface="新細明體" charset="0"/>
                <a:cs typeface="新細明體" charset="0"/>
                <a:sym typeface="Symbol" charset="0"/>
              </a:rPr>
              <a:t>]</a:t>
            </a:r>
            <a:endParaRPr lang="en-US" altLang="zh-TW" sz="2800" dirty="0">
              <a:latin typeface="Times New Roman" charset="0"/>
              <a:ea typeface="新細明體" charset="0"/>
              <a:cs typeface="新細明體" charset="0"/>
            </a:endParaRPr>
          </a:p>
          <a:p>
            <a:pPr algn="just" eaLnBrk="1" hangingPunct="1">
              <a:buFontTx/>
              <a:buNone/>
            </a:pPr>
            <a:r>
              <a:rPr lang="en-US" altLang="zh-TW" sz="2800" dirty="0">
                <a:latin typeface="Times New Roman" charset="0"/>
                <a:ea typeface="新細明體" charset="0"/>
                <a:cs typeface="新細明體" charset="0"/>
              </a:rPr>
              <a:t> 8    L[</a:t>
            </a:r>
            <a:r>
              <a:rPr lang="en-US" altLang="zh-TW" sz="2800" i="1" dirty="0">
                <a:latin typeface="Times New Roman" charset="0"/>
                <a:ea typeface="新細明體" charset="0"/>
                <a:cs typeface="新細明體" charset="0"/>
              </a:rPr>
              <a:t>n</a:t>
            </a:r>
            <a:r>
              <a:rPr lang="en-US" altLang="zh-TW" sz="2800" i="1" baseline="-25000" dirty="0">
                <a:latin typeface="Times New Roman" charset="0"/>
                <a:ea typeface="新細明體" charset="0"/>
                <a:cs typeface="新細明體" charset="0"/>
              </a:rPr>
              <a:t>1 </a:t>
            </a:r>
            <a:r>
              <a:rPr lang="en-US" altLang="zh-TW" sz="2800" i="1" dirty="0">
                <a:latin typeface="Times New Roman" charset="0"/>
                <a:ea typeface="新細明體" charset="0"/>
                <a:cs typeface="新細明體" charset="0"/>
              </a:rPr>
              <a:t>+ 1</a:t>
            </a:r>
            <a:r>
              <a:rPr lang="en-US" altLang="zh-TW" sz="2800"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sym typeface="Symbol" charset="0"/>
              </a:rPr>
              <a:t>  </a:t>
            </a:r>
          </a:p>
          <a:p>
            <a:pPr algn="just" eaLnBrk="1" hangingPunct="1">
              <a:buFontTx/>
              <a:buNone/>
            </a:pPr>
            <a:r>
              <a:rPr lang="en-US" altLang="zh-TW" sz="2800" dirty="0">
                <a:latin typeface="Times New Roman" charset="0"/>
                <a:ea typeface="新細明體" charset="0"/>
                <a:cs typeface="新細明體" charset="0"/>
                <a:sym typeface="Symbol" charset="0"/>
              </a:rPr>
              <a:t> </a:t>
            </a:r>
            <a:r>
              <a:rPr lang="en-US" altLang="zh-TW" sz="2800">
                <a:latin typeface="Times New Roman" charset="0"/>
                <a:ea typeface="新細明體" charset="0"/>
                <a:cs typeface="新細明體" charset="0"/>
                <a:sym typeface="Symbol" charset="0"/>
              </a:rPr>
              <a:t>9    </a:t>
            </a:r>
            <a:r>
              <a:rPr lang="en-US" altLang="zh-TW" sz="2800">
                <a:latin typeface="Times New Roman" charset="0"/>
                <a:ea typeface="新細明體" charset="0"/>
                <a:cs typeface="新細明體" charset="0"/>
              </a:rPr>
              <a:t>R[</a:t>
            </a:r>
            <a:r>
              <a:rPr lang="en-US" altLang="zh-TW" sz="2800" i="1">
                <a:latin typeface="Times New Roman" charset="0"/>
                <a:ea typeface="新細明體" charset="0"/>
                <a:cs typeface="新細明體" charset="0"/>
              </a:rPr>
              <a:t>n</a:t>
            </a:r>
            <a:r>
              <a:rPr lang="en-US" altLang="zh-TW" sz="2800" i="1" baseline="-25000">
                <a:latin typeface="Times New Roman" charset="0"/>
                <a:ea typeface="新細明體" charset="0"/>
                <a:cs typeface="新細明體" charset="0"/>
              </a:rPr>
              <a:t>2 </a:t>
            </a:r>
            <a:r>
              <a:rPr lang="en-US" altLang="zh-TW" sz="2800" i="1" dirty="0">
                <a:latin typeface="Times New Roman" charset="0"/>
                <a:ea typeface="新細明體" charset="0"/>
                <a:cs typeface="新細明體" charset="0"/>
              </a:rPr>
              <a:t>+ 1</a:t>
            </a:r>
            <a:r>
              <a:rPr lang="en-US" altLang="zh-TW" sz="2800" dirty="0">
                <a:latin typeface="Times New Roman" charset="0"/>
                <a:ea typeface="新細明體" charset="0"/>
                <a:cs typeface="新細明體" charset="0"/>
              </a:rPr>
              <a:t>] </a:t>
            </a:r>
            <a:r>
              <a:rPr lang="en-US" altLang="zh-TW" sz="2800" dirty="0">
                <a:latin typeface="Times New Roman" charset="0"/>
                <a:ea typeface="新細明體" charset="0"/>
                <a:cs typeface="新細明體" charset="0"/>
                <a:sym typeface="Symbol" charset="0"/>
              </a:rPr>
              <a:t> </a:t>
            </a:r>
          </a:p>
        </p:txBody>
      </p:sp>
      <p:sp>
        <p:nvSpPr>
          <p:cNvPr id="16388" name="Rectangle 4"/>
          <p:cNvSpPr>
            <a:spLocks noChangeArrowheads="1"/>
          </p:cNvSpPr>
          <p:nvPr/>
        </p:nvSpPr>
        <p:spPr bwMode="auto">
          <a:xfrm>
            <a:off x="2214563" y="18478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16389" name="Rectangle 7"/>
          <p:cNvSpPr>
            <a:spLocks noGrp="1" noChangeArrowheads="1"/>
          </p:cNvSpPr>
          <p:nvPr>
            <p:ph type="title"/>
          </p:nvPr>
        </p:nvSpPr>
        <p:spPr/>
        <p:txBody>
          <a:bodyPr/>
          <a:lstStyle/>
          <a:p>
            <a:pPr eaLnBrk="1" hangingPunct="1"/>
            <a:r>
              <a:rPr lang="en-US" altLang="zh-TW" sz="6000">
                <a:latin typeface="Times New Roman" charset="0"/>
                <a:ea typeface="新細明體" charset="0"/>
                <a:cs typeface="新細明體" charset="0"/>
              </a:rPr>
              <a:t>   </a:t>
            </a:r>
            <a:r>
              <a:rPr lang="en-US" altLang="zh-TW" sz="3600">
                <a:latin typeface="Arial" charset="0"/>
                <a:ea typeface="新細明體" charset="0"/>
                <a:cs typeface="新細明體" charset="0"/>
              </a:rPr>
              <a:t>Merge(A,p,q,r)</a:t>
            </a:r>
            <a:r>
              <a:rPr lang="en-US" altLang="zh-TW" sz="6000">
                <a:latin typeface="Arial" charset="0"/>
                <a:ea typeface="新細明體" charset="0"/>
                <a:cs typeface="新細明體" charset="0"/>
              </a:rPr>
              <a:t> </a:t>
            </a:r>
            <a:endParaRPr lang="en-US" altLang="zh-TW">
              <a:latin typeface="Arial" charset="0"/>
              <a:ea typeface="新細明體" charset="0"/>
              <a:cs typeface="新細明體" charset="0"/>
            </a:endParaRPr>
          </a:p>
        </p:txBody>
      </p:sp>
    </p:spTree>
    <p:extLst>
      <p:ext uri="{BB962C8B-B14F-4D97-AF65-F5344CB8AC3E}">
        <p14:creationId xmlns:p14="http://schemas.microsoft.com/office/powerpoint/2010/main" val="2438653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CDFF6CF8-E9EA-354F-BC77-248D6C26A141}" type="slidenum">
              <a:rPr lang="en-US"/>
              <a:pPr eaLnBrk="1" hangingPunct="1"/>
              <a:t>26</a:t>
            </a:fld>
            <a:endParaRPr lang="en-US"/>
          </a:p>
        </p:txBody>
      </p:sp>
      <p:sp>
        <p:nvSpPr>
          <p:cNvPr id="17411" name="Rectangle 2"/>
          <p:cNvSpPr>
            <a:spLocks noGrp="1" noChangeArrowheads="1"/>
          </p:cNvSpPr>
          <p:nvPr>
            <p:ph type="body" idx="1"/>
          </p:nvPr>
        </p:nvSpPr>
        <p:spPr>
          <a:xfrm>
            <a:off x="1547813" y="1989138"/>
            <a:ext cx="6408737" cy="4679950"/>
          </a:xfrm>
        </p:spPr>
        <p:txBody>
          <a:bodyPr/>
          <a:lstStyle/>
          <a:p>
            <a:pPr algn="just" eaLnBrk="1" hangingPunct="1">
              <a:buFontTx/>
              <a:buNone/>
            </a:pPr>
            <a:r>
              <a:rPr lang="en-US" altLang="zh-TW" sz="2800">
                <a:latin typeface="Times New Roman" charset="0"/>
                <a:ea typeface="新細明體" charset="0"/>
                <a:cs typeface="新細明體" charset="0"/>
                <a:sym typeface="Symbol" charset="0"/>
              </a:rPr>
              <a:t>10     </a:t>
            </a:r>
            <a:r>
              <a:rPr lang="en-US" altLang="zh-TW" sz="2800" i="1">
                <a:latin typeface="Times New Roman" charset="0"/>
                <a:ea typeface="新細明體" charset="0"/>
                <a:cs typeface="新細明體" charset="0"/>
              </a:rPr>
              <a:t>i </a:t>
            </a:r>
            <a:r>
              <a:rPr lang="en-US" altLang="zh-TW" sz="2800">
                <a:latin typeface="Times New Roman" charset="0"/>
                <a:ea typeface="新細明體" charset="0"/>
                <a:cs typeface="新細明體" charset="0"/>
                <a:sym typeface="Symbol" charset="0"/>
              </a:rPr>
              <a:t></a:t>
            </a:r>
            <a:r>
              <a:rPr lang="en-US" altLang="zh-TW" sz="2800" i="1">
                <a:latin typeface="Times New Roman" charset="0"/>
                <a:ea typeface="新細明體" charset="0"/>
                <a:cs typeface="新細明體" charset="0"/>
              </a:rPr>
              <a:t>1 </a:t>
            </a:r>
          </a:p>
          <a:p>
            <a:pPr algn="just" eaLnBrk="1" hangingPunct="1">
              <a:buFontTx/>
              <a:buNone/>
            </a:pPr>
            <a:r>
              <a:rPr lang="en-US" altLang="zh-TW" sz="2800" i="1">
                <a:latin typeface="Times New Roman" charset="0"/>
                <a:ea typeface="新細明體" charset="0"/>
                <a:cs typeface="新細明體" charset="0"/>
              </a:rPr>
              <a:t>11     j </a:t>
            </a:r>
            <a:r>
              <a:rPr lang="en-US" altLang="zh-TW" sz="2800">
                <a:latin typeface="Times New Roman" charset="0"/>
                <a:ea typeface="新細明體" charset="0"/>
                <a:cs typeface="新細明體" charset="0"/>
                <a:sym typeface="Symbol" charset="0"/>
              </a:rPr>
              <a:t></a:t>
            </a:r>
            <a:r>
              <a:rPr lang="en-US" altLang="zh-TW" sz="2800" i="1">
                <a:latin typeface="Times New Roman" charset="0"/>
                <a:ea typeface="新細明體" charset="0"/>
                <a:cs typeface="新細明體" charset="0"/>
              </a:rPr>
              <a:t>1 </a:t>
            </a:r>
          </a:p>
          <a:p>
            <a:pPr algn="just" eaLnBrk="1" hangingPunct="1">
              <a:buFontTx/>
              <a:buNone/>
            </a:pPr>
            <a:r>
              <a:rPr lang="en-US" altLang="zh-TW" sz="2800" i="1">
                <a:latin typeface="Times New Roman" charset="0"/>
                <a:ea typeface="新細明體" charset="0"/>
                <a:cs typeface="新細明體" charset="0"/>
              </a:rPr>
              <a:t>12   </a:t>
            </a:r>
            <a:r>
              <a:rPr lang="en-US" altLang="zh-TW" sz="2800" b="1">
                <a:latin typeface="Times New Roman" charset="0"/>
                <a:ea typeface="新細明體" charset="0"/>
                <a:cs typeface="新細明體" charset="0"/>
              </a:rPr>
              <a:t>for</a:t>
            </a:r>
            <a:r>
              <a:rPr lang="en-US" altLang="zh-TW" sz="2800" i="1">
                <a:latin typeface="Times New Roman" charset="0"/>
                <a:ea typeface="新細明體" charset="0"/>
                <a:cs typeface="新細明體" charset="0"/>
              </a:rPr>
              <a:t> k </a:t>
            </a:r>
            <a:r>
              <a:rPr lang="en-US" altLang="zh-TW" sz="2800">
                <a:latin typeface="Times New Roman" charset="0"/>
                <a:ea typeface="新細明體" charset="0"/>
                <a:cs typeface="新細明體" charset="0"/>
                <a:sym typeface="Symbol" charset="0"/>
              </a:rPr>
              <a:t> </a:t>
            </a:r>
            <a:r>
              <a:rPr lang="en-US" altLang="zh-TW" sz="2800" i="1">
                <a:latin typeface="Times New Roman" charset="0"/>
                <a:ea typeface="新細明體" charset="0"/>
                <a:cs typeface="新細明體" charset="0"/>
              </a:rPr>
              <a:t>p </a:t>
            </a:r>
            <a:r>
              <a:rPr lang="en-US" altLang="zh-TW" sz="2800" b="1" i="1">
                <a:latin typeface="Times New Roman" charset="0"/>
                <a:ea typeface="新細明體" charset="0"/>
                <a:cs typeface="新細明體" charset="0"/>
              </a:rPr>
              <a:t>to</a:t>
            </a:r>
            <a:r>
              <a:rPr lang="en-US" altLang="zh-TW" sz="2800" i="1">
                <a:latin typeface="Times New Roman" charset="0"/>
                <a:ea typeface="新細明體" charset="0"/>
                <a:cs typeface="新細明體" charset="0"/>
              </a:rPr>
              <a:t> r</a:t>
            </a:r>
          </a:p>
          <a:p>
            <a:pPr algn="just" eaLnBrk="1" hangingPunct="1">
              <a:buFontTx/>
              <a:buNone/>
            </a:pPr>
            <a:r>
              <a:rPr lang="en-US" altLang="zh-TW" sz="2800" i="1">
                <a:latin typeface="Times New Roman" charset="0"/>
                <a:ea typeface="新細明體" charset="0"/>
                <a:cs typeface="新細明體" charset="0"/>
              </a:rPr>
              <a:t>13       </a:t>
            </a:r>
            <a:r>
              <a:rPr lang="en-US" altLang="zh-TW" sz="2800" b="1" i="1">
                <a:latin typeface="Times New Roman" charset="0"/>
                <a:ea typeface="新細明體" charset="0"/>
                <a:cs typeface="新細明體" charset="0"/>
              </a:rPr>
              <a:t>do if</a:t>
            </a:r>
            <a:r>
              <a:rPr lang="en-US" altLang="zh-TW" sz="2800" i="1">
                <a:latin typeface="Times New Roman" charset="0"/>
                <a:ea typeface="新細明體" charset="0"/>
                <a:cs typeface="新細明體" charset="0"/>
              </a:rPr>
              <a:t>  L</a:t>
            </a:r>
            <a:r>
              <a:rPr lang="en-US" altLang="zh-TW" sz="2800">
                <a:latin typeface="Times New Roman" charset="0"/>
                <a:ea typeface="新細明體" charset="0"/>
                <a:cs typeface="新細明體" charset="0"/>
                <a:sym typeface="Symbol" charset="0"/>
              </a:rPr>
              <a:t>[ </a:t>
            </a:r>
            <a:r>
              <a:rPr lang="en-US" altLang="zh-TW" sz="2800" i="1">
                <a:latin typeface="Times New Roman" charset="0"/>
                <a:ea typeface="新細明體" charset="0"/>
                <a:cs typeface="新細明體" charset="0"/>
                <a:sym typeface="Symbol" charset="0"/>
              </a:rPr>
              <a:t>i</a:t>
            </a:r>
            <a:r>
              <a:rPr lang="en-US" altLang="zh-TW" sz="2800">
                <a:latin typeface="Times New Roman" charset="0"/>
                <a:ea typeface="新細明體" charset="0"/>
                <a:cs typeface="新細明體" charset="0"/>
                <a:sym typeface="Symbol" charset="0"/>
              </a:rPr>
              <a:t> ] </a:t>
            </a:r>
            <a:r>
              <a:rPr lang="en-US" altLang="zh-TW" sz="2800" i="1">
                <a:latin typeface="Times New Roman" charset="0"/>
                <a:ea typeface="新細明體" charset="0"/>
                <a:cs typeface="新細明體" charset="0"/>
                <a:sym typeface="Symbol" charset="0"/>
              </a:rPr>
              <a:t> R</a:t>
            </a:r>
            <a:r>
              <a:rPr lang="en-US" altLang="zh-TW" sz="2800">
                <a:latin typeface="Times New Roman" charset="0"/>
                <a:ea typeface="新細明體" charset="0"/>
                <a:cs typeface="新細明體" charset="0"/>
                <a:sym typeface="Symbol" charset="0"/>
              </a:rPr>
              <a:t>[</a:t>
            </a:r>
            <a:r>
              <a:rPr lang="en-US" altLang="zh-TW" sz="2800" i="1">
                <a:latin typeface="Times New Roman" charset="0"/>
                <a:ea typeface="新細明體" charset="0"/>
                <a:cs typeface="新細明體" charset="0"/>
                <a:sym typeface="Symbol" charset="0"/>
              </a:rPr>
              <a:t> j </a:t>
            </a:r>
            <a:r>
              <a:rPr lang="en-US" altLang="zh-TW" sz="2800">
                <a:latin typeface="Times New Roman" charset="0"/>
                <a:ea typeface="新細明體" charset="0"/>
                <a:cs typeface="新細明體" charset="0"/>
                <a:sym typeface="Symbol" charset="0"/>
              </a:rPr>
              <a:t>]</a:t>
            </a:r>
          </a:p>
          <a:p>
            <a:pPr algn="just" eaLnBrk="1" hangingPunct="1">
              <a:buFontTx/>
              <a:buNone/>
            </a:pPr>
            <a:r>
              <a:rPr lang="en-US" altLang="zh-TW" sz="2800" i="1">
                <a:latin typeface="Times New Roman" charset="0"/>
                <a:ea typeface="新細明體" charset="0"/>
                <a:cs typeface="新細明體" charset="0"/>
                <a:sym typeface="Symbol" charset="0"/>
              </a:rPr>
              <a:t>14  	 	</a:t>
            </a:r>
            <a:r>
              <a:rPr lang="en-US" altLang="zh-TW" sz="2800" b="1">
                <a:latin typeface="Times New Roman" charset="0"/>
                <a:ea typeface="新細明體" charset="0"/>
                <a:cs typeface="新細明體" charset="0"/>
                <a:sym typeface="Symbol" charset="0"/>
              </a:rPr>
              <a:t>then</a:t>
            </a:r>
            <a:r>
              <a:rPr lang="en-US" altLang="zh-TW" sz="2800" i="1">
                <a:latin typeface="Times New Roman" charset="0"/>
                <a:ea typeface="新細明體" charset="0"/>
                <a:cs typeface="新細明體" charset="0"/>
                <a:sym typeface="Symbol" charset="0"/>
              </a:rPr>
              <a:t> A</a:t>
            </a:r>
            <a:r>
              <a:rPr lang="en-US" altLang="zh-TW" sz="2800">
                <a:latin typeface="Times New Roman" charset="0"/>
                <a:ea typeface="新細明體" charset="0"/>
                <a:cs typeface="新細明體" charset="0"/>
                <a:sym typeface="Symbol" charset="0"/>
              </a:rPr>
              <a:t>[</a:t>
            </a:r>
            <a:r>
              <a:rPr lang="en-US" altLang="zh-TW" sz="2800" i="1">
                <a:latin typeface="Times New Roman" charset="0"/>
                <a:ea typeface="新細明體" charset="0"/>
                <a:cs typeface="新細明體" charset="0"/>
                <a:sym typeface="Symbol" charset="0"/>
              </a:rPr>
              <a:t> k </a:t>
            </a:r>
            <a:r>
              <a:rPr lang="en-US" altLang="zh-TW" sz="2800">
                <a:latin typeface="Times New Roman" charset="0"/>
                <a:ea typeface="新細明體" charset="0"/>
                <a:cs typeface="新細明體" charset="0"/>
                <a:sym typeface="Symbol" charset="0"/>
              </a:rPr>
              <a:t>]</a:t>
            </a:r>
            <a:r>
              <a:rPr lang="en-US" altLang="zh-TW" sz="2800" i="1">
                <a:latin typeface="Times New Roman" charset="0"/>
                <a:ea typeface="新細明體" charset="0"/>
                <a:cs typeface="新細明體" charset="0"/>
                <a:sym typeface="Symbol" charset="0"/>
              </a:rPr>
              <a:t> </a:t>
            </a:r>
            <a:r>
              <a:rPr lang="en-US" altLang="zh-TW" sz="2800">
                <a:latin typeface="Times New Roman" charset="0"/>
                <a:ea typeface="新細明體" charset="0"/>
                <a:cs typeface="新細明體" charset="0"/>
                <a:sym typeface="Symbol" charset="0"/>
              </a:rPr>
              <a:t> L[ </a:t>
            </a:r>
            <a:r>
              <a:rPr lang="en-US" altLang="zh-TW" sz="2800" i="1">
                <a:latin typeface="Times New Roman" charset="0"/>
                <a:ea typeface="新細明體" charset="0"/>
                <a:cs typeface="新細明體" charset="0"/>
                <a:sym typeface="Symbol" charset="0"/>
              </a:rPr>
              <a:t>i </a:t>
            </a:r>
            <a:r>
              <a:rPr lang="en-US" altLang="zh-TW" sz="2800">
                <a:latin typeface="Times New Roman" charset="0"/>
                <a:ea typeface="新細明體" charset="0"/>
                <a:cs typeface="新細明體" charset="0"/>
                <a:sym typeface="Symbol" charset="0"/>
              </a:rPr>
              <a:t>]</a:t>
            </a:r>
          </a:p>
          <a:p>
            <a:pPr algn="just" eaLnBrk="1" hangingPunct="1">
              <a:buFontTx/>
              <a:buNone/>
            </a:pPr>
            <a:r>
              <a:rPr lang="en-US" altLang="zh-TW" sz="2800">
                <a:latin typeface="Times New Roman" charset="0"/>
                <a:ea typeface="新細明體" charset="0"/>
                <a:cs typeface="新細明體" charset="0"/>
                <a:sym typeface="Symbol" charset="0"/>
              </a:rPr>
              <a:t>15   	      </a:t>
            </a:r>
            <a:r>
              <a:rPr lang="en-US" altLang="zh-TW" sz="2800" i="1">
                <a:latin typeface="Times New Roman" charset="0"/>
                <a:ea typeface="新細明體" charset="0"/>
                <a:cs typeface="新細明體" charset="0"/>
                <a:sym typeface="Symbol" charset="0"/>
              </a:rPr>
              <a:t>i  i + 1</a:t>
            </a:r>
          </a:p>
          <a:p>
            <a:pPr algn="just" eaLnBrk="1" hangingPunct="1">
              <a:buFontTx/>
              <a:buNone/>
            </a:pPr>
            <a:r>
              <a:rPr lang="en-US" altLang="zh-TW" sz="2800">
                <a:latin typeface="Times New Roman" charset="0"/>
                <a:ea typeface="新細明體" charset="0"/>
                <a:cs typeface="新細明體" charset="0"/>
                <a:sym typeface="Symbol" charset="0"/>
              </a:rPr>
              <a:t>16    	</a:t>
            </a:r>
            <a:r>
              <a:rPr lang="en-US" altLang="zh-TW" sz="2800" b="1">
                <a:latin typeface="Times New Roman" charset="0"/>
                <a:ea typeface="新細明體" charset="0"/>
                <a:cs typeface="新細明體" charset="0"/>
                <a:sym typeface="Symbol" charset="0"/>
              </a:rPr>
              <a:t>else</a:t>
            </a:r>
            <a:r>
              <a:rPr lang="en-US" altLang="zh-TW" sz="2800">
                <a:latin typeface="Times New Roman" charset="0"/>
                <a:ea typeface="新細明體" charset="0"/>
                <a:cs typeface="新細明體" charset="0"/>
                <a:sym typeface="Symbol" charset="0"/>
              </a:rPr>
              <a:t> </a:t>
            </a:r>
            <a:r>
              <a:rPr lang="en-US" altLang="zh-TW" sz="2800" i="1">
                <a:latin typeface="Times New Roman" charset="0"/>
                <a:ea typeface="新細明體" charset="0"/>
                <a:cs typeface="新細明體" charset="0"/>
                <a:sym typeface="Symbol" charset="0"/>
              </a:rPr>
              <a:t>A</a:t>
            </a:r>
            <a:r>
              <a:rPr lang="en-US" altLang="zh-TW" sz="2800">
                <a:latin typeface="Times New Roman" charset="0"/>
                <a:ea typeface="新細明體" charset="0"/>
                <a:cs typeface="新細明體" charset="0"/>
                <a:sym typeface="Symbol" charset="0"/>
              </a:rPr>
              <a:t>[ </a:t>
            </a:r>
            <a:r>
              <a:rPr lang="en-US" altLang="zh-TW" sz="2800" i="1">
                <a:latin typeface="Times New Roman" charset="0"/>
                <a:ea typeface="新細明體" charset="0"/>
                <a:cs typeface="新細明體" charset="0"/>
                <a:sym typeface="Symbol" charset="0"/>
              </a:rPr>
              <a:t>k </a:t>
            </a:r>
            <a:r>
              <a:rPr lang="en-US" altLang="zh-TW" sz="2800">
                <a:latin typeface="Times New Roman" charset="0"/>
                <a:ea typeface="新細明體" charset="0"/>
                <a:cs typeface="新細明體" charset="0"/>
                <a:sym typeface="Symbol" charset="0"/>
              </a:rPr>
              <a:t>]</a:t>
            </a:r>
            <a:r>
              <a:rPr lang="en-US" altLang="zh-TW" sz="2800" i="1">
                <a:latin typeface="Times New Roman" charset="0"/>
                <a:ea typeface="新細明體" charset="0"/>
                <a:cs typeface="新細明體" charset="0"/>
                <a:sym typeface="Symbol" charset="0"/>
              </a:rPr>
              <a:t>  </a:t>
            </a:r>
            <a:r>
              <a:rPr lang="en-US" altLang="zh-TW" sz="2800">
                <a:latin typeface="Times New Roman" charset="0"/>
                <a:ea typeface="新細明體" charset="0"/>
                <a:cs typeface="新細明體" charset="0"/>
                <a:sym typeface="Symbol" charset="0"/>
              </a:rPr>
              <a:t> R[ j ]</a:t>
            </a:r>
          </a:p>
          <a:p>
            <a:pPr algn="just" eaLnBrk="1" hangingPunct="1">
              <a:buFontTx/>
              <a:buNone/>
            </a:pPr>
            <a:r>
              <a:rPr lang="en-US" altLang="zh-TW" sz="2800">
                <a:latin typeface="Times New Roman" charset="0"/>
                <a:ea typeface="新細明體" charset="0"/>
                <a:cs typeface="新細明體" charset="0"/>
                <a:sym typeface="Symbol" charset="0"/>
              </a:rPr>
              <a:t>17      	     </a:t>
            </a:r>
            <a:r>
              <a:rPr lang="en-US" altLang="zh-TW" sz="2800" i="1">
                <a:latin typeface="Times New Roman" charset="0"/>
                <a:ea typeface="新細明體" charset="0"/>
                <a:cs typeface="新細明體" charset="0"/>
                <a:sym typeface="Symbol" charset="0"/>
              </a:rPr>
              <a:t>j  </a:t>
            </a:r>
            <a:r>
              <a:rPr lang="en-US" altLang="zh-TW" sz="2800">
                <a:latin typeface="Times New Roman" charset="0"/>
                <a:ea typeface="新細明體" charset="0"/>
                <a:cs typeface="新細明體" charset="0"/>
                <a:sym typeface="Symbol" charset="0"/>
              </a:rPr>
              <a:t> j + 1</a:t>
            </a:r>
          </a:p>
          <a:p>
            <a:pPr algn="just" eaLnBrk="1" hangingPunct="1">
              <a:buFontTx/>
              <a:buNone/>
            </a:pPr>
            <a:endParaRPr lang="en-US" altLang="zh-TW" sz="2800">
              <a:latin typeface="Times New Roman" charset="0"/>
              <a:ea typeface="新細明體" charset="0"/>
              <a:cs typeface="新細明體" charset="0"/>
              <a:sym typeface="Symbol" charset="0"/>
            </a:endParaRPr>
          </a:p>
        </p:txBody>
      </p:sp>
      <p:sp>
        <p:nvSpPr>
          <p:cNvPr id="17412" name="Rectangle 3"/>
          <p:cNvSpPr>
            <a:spLocks noChangeArrowheads="1"/>
          </p:cNvSpPr>
          <p:nvPr/>
        </p:nvSpPr>
        <p:spPr bwMode="auto">
          <a:xfrm>
            <a:off x="2700338" y="19161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17413" name="Rectangle 4"/>
          <p:cNvSpPr>
            <a:spLocks noGrp="1" noChangeArrowheads="1"/>
          </p:cNvSpPr>
          <p:nvPr>
            <p:ph type="title"/>
          </p:nvPr>
        </p:nvSpPr>
        <p:spPr/>
        <p:txBody>
          <a:bodyPr/>
          <a:lstStyle/>
          <a:p>
            <a:pPr eaLnBrk="1" hangingPunct="1"/>
            <a:r>
              <a:rPr lang="en-US" altLang="zh-TW" sz="6000">
                <a:latin typeface="Times New Roman" charset="0"/>
                <a:ea typeface="新細明體" charset="0"/>
                <a:cs typeface="新細明體" charset="0"/>
              </a:rPr>
              <a:t>   </a:t>
            </a:r>
            <a:r>
              <a:rPr lang="en-US" altLang="zh-TW" sz="3600">
                <a:latin typeface="Arial" charset="0"/>
                <a:ea typeface="新細明體" charset="0"/>
                <a:cs typeface="新細明體" charset="0"/>
              </a:rPr>
              <a:t>Merge(A,p,q,r)</a:t>
            </a:r>
            <a:r>
              <a:rPr lang="en-US" altLang="zh-TW" sz="6000">
                <a:latin typeface="Arial" charset="0"/>
                <a:ea typeface="新細明體" charset="0"/>
                <a:cs typeface="新細明體" charset="0"/>
              </a:rPr>
              <a:t> </a:t>
            </a:r>
            <a:endParaRPr lang="en-US" altLang="zh-TW">
              <a:latin typeface="Arial" charset="0"/>
              <a:ea typeface="新細明體" charset="0"/>
              <a:cs typeface="新細明體" charset="0"/>
            </a:endParaRPr>
          </a:p>
        </p:txBody>
      </p:sp>
    </p:spTree>
    <p:extLst>
      <p:ext uri="{BB962C8B-B14F-4D97-AF65-F5344CB8AC3E}">
        <p14:creationId xmlns:p14="http://schemas.microsoft.com/office/powerpoint/2010/main" val="38651071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A92E5741-D74C-8D4E-BBE4-869241914C75}" type="slidenum">
              <a:rPr lang="en-US"/>
              <a:pPr eaLnBrk="1" hangingPunct="1"/>
              <a:t>27</a:t>
            </a:fld>
            <a:endParaRPr lang="en-US"/>
          </a:p>
        </p:txBody>
      </p:sp>
      <p:sp>
        <p:nvSpPr>
          <p:cNvPr id="18435" name="Rectangle 2"/>
          <p:cNvSpPr>
            <a:spLocks noGrp="1" noChangeArrowheads="1"/>
          </p:cNvSpPr>
          <p:nvPr>
            <p:ph type="title"/>
          </p:nvPr>
        </p:nvSpPr>
        <p:spPr/>
        <p:txBody>
          <a:bodyPr/>
          <a:lstStyle/>
          <a:p>
            <a:pPr eaLnBrk="1" hangingPunct="1"/>
            <a:r>
              <a:rPr lang="en-US" altLang="zh-TW">
                <a:latin typeface="Arial" charset="0"/>
                <a:ea typeface="新細明體" charset="0"/>
                <a:cs typeface="新細明體" charset="0"/>
              </a:rPr>
              <a:t>Operation of Merge</a:t>
            </a:r>
          </a:p>
        </p:txBody>
      </p:sp>
      <p:pic>
        <p:nvPicPr>
          <p:cNvPr id="18436" name="Picture 4"/>
          <p:cNvPicPr>
            <a:picLocks noGrp="1" noChangeAspect="1" noChangeArrowheads="1"/>
          </p:cNvPicPr>
          <p:nvPr>
            <p:ph type="body" idx="1"/>
          </p:nvPr>
        </p:nvPicPr>
        <p:blipFill rotWithShape="1">
          <a:blip r:embed="rId2">
            <a:extLst>
              <a:ext uri="{28A0092B-C50C-407E-A947-70E740481C1C}">
                <a14:useLocalDpi xmlns:a14="http://schemas.microsoft.com/office/drawing/2010/main" val="0"/>
              </a:ext>
            </a:extLst>
          </a:blip>
          <a:srcRect l="54067" t="51502"/>
          <a:stretch/>
        </p:blipFill>
        <p:spPr>
          <a:xfrm>
            <a:off x="5029200" y="4419600"/>
            <a:ext cx="3570067" cy="1817726"/>
          </a:xfrm>
          <a:noFill/>
        </p:spPr>
      </p:pic>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52929" b="56277"/>
          <a:stretch/>
        </p:blipFill>
        <p:spPr>
          <a:xfrm>
            <a:off x="533400" y="2057400"/>
            <a:ext cx="3658514" cy="1638779"/>
          </a:xfrm>
          <a:prstGeom prst="rect">
            <a:avLst/>
          </a:prstGeom>
          <a:noFill/>
        </p:spPr>
      </p:pic>
      <p:pic>
        <p:nvPicPr>
          <p:cNvPr id="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3673" b="53956"/>
          <a:stretch/>
        </p:blipFill>
        <p:spPr>
          <a:xfrm>
            <a:off x="5029200" y="2057400"/>
            <a:ext cx="3600692" cy="1725768"/>
          </a:xfrm>
          <a:prstGeom prst="rect">
            <a:avLst/>
          </a:prstGeom>
          <a:noFill/>
        </p:spPr>
      </p:pic>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9989" r="53489"/>
          <a:stretch/>
        </p:blipFill>
        <p:spPr>
          <a:xfrm>
            <a:off x="533400" y="4419600"/>
            <a:ext cx="3615023" cy="1874438"/>
          </a:xfrm>
          <a:prstGeom prst="rect">
            <a:avLst/>
          </a:prstGeom>
          <a:noFill/>
        </p:spPr>
      </p:pic>
    </p:spTree>
    <p:extLst>
      <p:ext uri="{BB962C8B-B14F-4D97-AF65-F5344CB8AC3E}">
        <p14:creationId xmlns:p14="http://schemas.microsoft.com/office/powerpoint/2010/main" val="26359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436"/>
                                        </p:tgtEl>
                                        <p:attrNameLst>
                                          <p:attrName>style.visibility</p:attrName>
                                        </p:attrNameLst>
                                      </p:cBhvr>
                                      <p:to>
                                        <p:strVal val="visible"/>
                                      </p:to>
                                    </p:set>
                                    <p:animEffect transition="in" filter="blinds(horizontal)">
                                      <p:cBhvr>
                                        <p:cTn id="22"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35937" r="52822" b="35592"/>
          <a:stretch/>
        </p:blipFill>
        <p:spPr bwMode="auto">
          <a:xfrm>
            <a:off x="685800" y="2667000"/>
            <a:ext cx="3584463" cy="180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r="52767" b="69636"/>
          <a:stretch/>
        </p:blipFill>
        <p:spPr bwMode="auto">
          <a:xfrm>
            <a:off x="685800" y="533400"/>
            <a:ext cx="3588631" cy="19204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54101" b="69223"/>
          <a:stretch/>
        </p:blipFill>
        <p:spPr bwMode="auto">
          <a:xfrm>
            <a:off x="5334000" y="533400"/>
            <a:ext cx="3487251" cy="194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53932" t="34974" b="35179"/>
          <a:stretch/>
        </p:blipFill>
        <p:spPr bwMode="auto">
          <a:xfrm>
            <a:off x="5334000" y="2667000"/>
            <a:ext cx="3500117" cy="1887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68947" r="53967"/>
          <a:stretch/>
        </p:blipFill>
        <p:spPr bwMode="auto">
          <a:xfrm>
            <a:off x="2819400" y="4800600"/>
            <a:ext cx="3497481" cy="196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2013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58"/>
                                        </p:tgtEl>
                                        <p:attrNameLst>
                                          <p:attrName>style.visibility</p:attrName>
                                        </p:attrNameLst>
                                      </p:cBhvr>
                                      <p:to>
                                        <p:strVal val="visible"/>
                                      </p:to>
                                    </p:set>
                                    <p:animEffect transition="in" filter="blinds(horizontal)">
                                      <p:cBhvr>
                                        <p:cTn id="17" dur="500"/>
                                        <p:tgtEl>
                                          <p:spTgt spid="1945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1FD20750-6DD4-4441-B69B-64193C6F1D9B}" type="slidenum">
              <a:rPr lang="en-US"/>
              <a:pPr eaLnBrk="1" hangingPunct="1"/>
              <a:t>29</a:t>
            </a:fld>
            <a:endParaRPr lang="en-US"/>
          </a:p>
        </p:txBody>
      </p:sp>
      <p:sp>
        <p:nvSpPr>
          <p:cNvPr id="20483" name="Rectangle 5"/>
          <p:cNvSpPr>
            <a:spLocks noChangeArrowheads="1"/>
          </p:cNvSpPr>
          <p:nvPr/>
        </p:nvSpPr>
        <p:spPr bwMode="auto">
          <a:xfrm>
            <a:off x="2052638" y="155733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20484" name="Rectangle 7"/>
          <p:cNvSpPr>
            <a:spLocks noGrp="1" noChangeArrowheads="1"/>
          </p:cNvSpPr>
          <p:nvPr>
            <p:ph type="title"/>
          </p:nvPr>
        </p:nvSpPr>
        <p:spPr/>
        <p:txBody>
          <a:bodyPr/>
          <a:lstStyle/>
          <a:p>
            <a:pPr eaLnBrk="1" hangingPunct="1"/>
            <a:r>
              <a:rPr lang="en-US">
                <a:latin typeface="Arial" charset="0"/>
              </a:rPr>
              <a:t>Operation of Merge Sort</a:t>
            </a:r>
          </a:p>
        </p:txBody>
      </p:sp>
      <p:pic>
        <p:nvPicPr>
          <p:cNvPr id="20485" name="Picture 8"/>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706090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Outline</a:t>
            </a:r>
            <a:endParaRPr kumimoji="1" lang="zh-CN" altLang="en-US" dirty="0"/>
          </a:p>
        </p:txBody>
      </p:sp>
      <p:sp>
        <p:nvSpPr>
          <p:cNvPr id="3" name="内容占位符 2"/>
          <p:cNvSpPr>
            <a:spLocks noGrp="1"/>
          </p:cNvSpPr>
          <p:nvPr>
            <p:ph idx="1"/>
          </p:nvPr>
        </p:nvSpPr>
        <p:spPr/>
        <p:txBody>
          <a:bodyPr>
            <a:normAutofit lnSpcReduction="10000"/>
          </a:bodyPr>
          <a:lstStyle/>
          <a:p>
            <a:pPr>
              <a:lnSpc>
                <a:spcPct val="80000"/>
              </a:lnSpc>
            </a:pPr>
            <a:r>
              <a:rPr lang="en-US" altLang="zh-CN" dirty="0">
                <a:latin typeface="Arial" charset="0"/>
              </a:rPr>
              <a:t>Problems</a:t>
            </a:r>
          </a:p>
          <a:p>
            <a:pPr>
              <a:lnSpc>
                <a:spcPct val="80000"/>
              </a:lnSpc>
            </a:pPr>
            <a:r>
              <a:rPr lang="en-US" altLang="zh-CN" dirty="0">
                <a:latin typeface="Arial" charset="0"/>
              </a:rPr>
              <a:t>Designing solution strategies</a:t>
            </a:r>
          </a:p>
          <a:p>
            <a:pPr>
              <a:lnSpc>
                <a:spcPct val="80000"/>
              </a:lnSpc>
            </a:pPr>
            <a:r>
              <a:rPr lang="en-US" altLang="zh-CN" dirty="0">
                <a:latin typeface="Arial" charset="0"/>
              </a:rPr>
              <a:t>Developing algorithms</a:t>
            </a:r>
          </a:p>
          <a:p>
            <a:pPr lvl="1">
              <a:lnSpc>
                <a:spcPct val="80000"/>
              </a:lnSpc>
            </a:pPr>
            <a:r>
              <a:rPr lang="en-US" altLang="zh-CN" sz="2300" dirty="0">
                <a:latin typeface="Arial" charset="0"/>
              </a:rPr>
              <a:t>Writing algorithms that implement the strategies</a:t>
            </a:r>
          </a:p>
          <a:p>
            <a:pPr lvl="1">
              <a:lnSpc>
                <a:spcPct val="80000"/>
              </a:lnSpc>
            </a:pPr>
            <a:r>
              <a:rPr lang="en-US" altLang="zh-CN" sz="2300" dirty="0">
                <a:latin typeface="Arial" charset="0"/>
              </a:rPr>
              <a:t>Understand existing algorithms and modify/reuse</a:t>
            </a:r>
          </a:p>
          <a:p>
            <a:pPr>
              <a:lnSpc>
                <a:spcPct val="80000"/>
              </a:lnSpc>
            </a:pPr>
            <a:r>
              <a:rPr lang="en-US" altLang="zh-CN" dirty="0">
                <a:latin typeface="Arial" charset="0"/>
              </a:rPr>
              <a:t>Understanding an algorithm by simulating its operation on an input</a:t>
            </a:r>
          </a:p>
          <a:p>
            <a:pPr>
              <a:lnSpc>
                <a:spcPct val="80000"/>
              </a:lnSpc>
            </a:pPr>
            <a:r>
              <a:rPr lang="en-US" altLang="zh-CN" dirty="0">
                <a:solidFill>
                  <a:srgbClr val="000000"/>
                </a:solidFill>
                <a:latin typeface="Arial" charset="0"/>
              </a:rPr>
              <a:t>Ensuring/proving correctness</a:t>
            </a:r>
          </a:p>
          <a:p>
            <a:pPr>
              <a:lnSpc>
                <a:spcPct val="80000"/>
              </a:lnSpc>
            </a:pPr>
            <a:r>
              <a:rPr lang="en-US" altLang="zh-CN" dirty="0">
                <a:solidFill>
                  <a:srgbClr val="FF0000"/>
                </a:solidFill>
                <a:latin typeface="Arial" charset="0"/>
              </a:rPr>
              <a:t>Analyzing and comparing performance/efficiency</a:t>
            </a:r>
          </a:p>
          <a:p>
            <a:pPr lvl="1">
              <a:lnSpc>
                <a:spcPct val="80000"/>
              </a:lnSpc>
            </a:pPr>
            <a:r>
              <a:rPr lang="en-US" altLang="zh-CN" sz="2300" dirty="0">
                <a:solidFill>
                  <a:srgbClr val="FF0000"/>
                </a:solidFill>
                <a:latin typeface="Arial" charset="0"/>
              </a:rPr>
              <a:t>Theoretically: Using a variety of mathematical tools</a:t>
            </a:r>
          </a:p>
          <a:p>
            <a:pPr lvl="1">
              <a:lnSpc>
                <a:spcPct val="80000"/>
              </a:lnSpc>
            </a:pPr>
            <a:r>
              <a:rPr lang="en-US" altLang="zh-CN" sz="2300" dirty="0">
                <a:latin typeface="Arial" charset="0"/>
              </a:rPr>
              <a:t>Empirically: Code, run and collect performance data</a:t>
            </a:r>
          </a:p>
          <a:p>
            <a:pPr>
              <a:lnSpc>
                <a:spcPct val="80000"/>
              </a:lnSpc>
            </a:pPr>
            <a:r>
              <a:rPr lang="en-US" altLang="zh-CN" dirty="0">
                <a:latin typeface="Arial" charset="0"/>
              </a:rPr>
              <a:t>Choosing the best </a:t>
            </a:r>
          </a:p>
        </p:txBody>
      </p:sp>
    </p:spTree>
    <p:extLst>
      <p:ext uri="{BB962C8B-B14F-4D97-AF65-F5344CB8AC3E}">
        <p14:creationId xmlns:p14="http://schemas.microsoft.com/office/powerpoint/2010/main" val="3385267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304800"/>
            <a:ext cx="8229600" cy="1143000"/>
          </a:xfrm>
        </p:spPr>
        <p:txBody>
          <a:bodyPr/>
          <a:lstStyle/>
          <a:p>
            <a:r>
              <a:rPr lang="en-US" altLang="zh-TW" dirty="0">
                <a:latin typeface="Arial" charset="0"/>
                <a:ea typeface="新細明體" charset="0"/>
                <a:cs typeface="新細明體" charset="0"/>
              </a:rPr>
              <a:t>How complex is Merge Sort?</a:t>
            </a:r>
            <a:endParaRPr lang="en-US" dirty="0">
              <a:latin typeface="Arial" charset="0"/>
            </a:endParaRPr>
          </a:p>
        </p:txBody>
      </p:sp>
      <p:sp>
        <p:nvSpPr>
          <p:cNvPr id="21507" name="Content Placeholder 2"/>
          <p:cNvSpPr>
            <a:spLocks noGrp="1"/>
          </p:cNvSpPr>
          <p:nvPr>
            <p:ph idx="1"/>
          </p:nvPr>
        </p:nvSpPr>
        <p:spPr>
          <a:xfrm>
            <a:off x="0" y="1600200"/>
            <a:ext cx="9144000" cy="4525963"/>
          </a:xfrm>
        </p:spPr>
        <p:txBody>
          <a:bodyPr/>
          <a:lstStyle/>
          <a:p>
            <a:pPr>
              <a:buFontTx/>
              <a:buNone/>
            </a:pPr>
            <a:r>
              <a:rPr lang="en-US" dirty="0">
                <a:latin typeface="Arial" charset="0"/>
              </a:rPr>
              <a:t>Let us try the step-by-step approach we’ve used for analyzing algorithms.</a:t>
            </a:r>
          </a:p>
          <a:p>
            <a:pPr>
              <a:buFontTx/>
              <a:buNone/>
            </a:pPr>
            <a:r>
              <a:rPr lang="en-US" sz="2400" dirty="0">
                <a:latin typeface="Arial" charset="0"/>
              </a:rPr>
              <a:t>  </a:t>
            </a:r>
            <a:r>
              <a:rPr lang="en-US" sz="2400" u="sng" dirty="0">
                <a:latin typeface="Arial" charset="0"/>
              </a:rPr>
              <a:t>Step#</a:t>
            </a:r>
            <a:r>
              <a:rPr lang="en-US" sz="2400" dirty="0">
                <a:latin typeface="Arial" charset="0"/>
              </a:rPr>
              <a:t>	 			</a:t>
            </a:r>
            <a:r>
              <a:rPr lang="en-US" sz="2400" u="sng" dirty="0">
                <a:latin typeface="Arial" charset="0"/>
              </a:rPr>
              <a:t># of times </a:t>
            </a:r>
            <a:r>
              <a:rPr lang="en-US" sz="2400" dirty="0">
                <a:latin typeface="Arial" charset="0"/>
              </a:rPr>
              <a:t>	</a:t>
            </a:r>
            <a:r>
              <a:rPr lang="en-US" sz="2400" u="sng" dirty="0">
                <a:latin typeface="Arial" charset="0"/>
              </a:rPr>
              <a:t>Cost</a:t>
            </a:r>
            <a:r>
              <a:rPr lang="en-US" sz="2400" dirty="0">
                <a:latin typeface="Arial" charset="0"/>
              </a:rPr>
              <a:t>	</a:t>
            </a:r>
            <a:endParaRPr lang="en-US" sz="2400" u="sng" dirty="0">
              <a:latin typeface="Arial" charset="0"/>
            </a:endParaRPr>
          </a:p>
          <a:p>
            <a:pPr>
              <a:buFontTx/>
              <a:buNone/>
            </a:pPr>
            <a:r>
              <a:rPr lang="en-US" sz="2400" dirty="0">
                <a:latin typeface="Arial" charset="0"/>
              </a:rPr>
              <a:t>  1 </a:t>
            </a:r>
            <a:r>
              <a:rPr lang="en-US" altLang="zh-TW" sz="2400" b="1" dirty="0">
                <a:latin typeface="Arial" charset="0"/>
                <a:ea typeface="新細明體" charset="0"/>
                <a:cs typeface="新細明體" charset="0"/>
              </a:rPr>
              <a:t>if</a:t>
            </a:r>
            <a:r>
              <a:rPr lang="en-US" altLang="zh-TW" sz="2400" dirty="0">
                <a:latin typeface="Arial" charset="0"/>
                <a:ea typeface="新細明體" charset="0"/>
                <a:cs typeface="新細明體" charset="0"/>
              </a:rPr>
              <a:t> p &lt; r </a:t>
            </a:r>
            <a:r>
              <a:rPr lang="en-US" sz="2800" dirty="0">
                <a:latin typeface="Arial" charset="0"/>
              </a:rPr>
              <a:t>	</a:t>
            </a:r>
            <a:r>
              <a:rPr lang="en-US" sz="2400" dirty="0">
                <a:latin typeface="Arial" charset="0"/>
              </a:rPr>
              <a:t>			    				</a:t>
            </a:r>
            <a:endParaRPr lang="en-US" sz="2800" dirty="0">
              <a:latin typeface="Arial" charset="0"/>
            </a:endParaRPr>
          </a:p>
          <a:p>
            <a:pPr>
              <a:buFontTx/>
              <a:buNone/>
            </a:pPr>
            <a:r>
              <a:rPr lang="en-US" sz="2400" dirty="0">
                <a:latin typeface="Arial" charset="0"/>
              </a:rPr>
              <a:t>  2</a:t>
            </a:r>
            <a:r>
              <a:rPr lang="en-US" sz="2800" dirty="0">
                <a:latin typeface="Arial" charset="0"/>
              </a:rPr>
              <a:t>    </a:t>
            </a:r>
            <a:r>
              <a:rPr lang="en-US" altLang="zh-TW" sz="2400" b="1" dirty="0">
                <a:latin typeface="Arial" charset="0"/>
                <a:ea typeface="新細明體" charset="0"/>
                <a:cs typeface="新細明體" charset="0"/>
              </a:rPr>
              <a:t>then</a:t>
            </a:r>
            <a:r>
              <a:rPr lang="en-US" altLang="zh-TW" sz="2400" dirty="0">
                <a:latin typeface="Arial" charset="0"/>
                <a:ea typeface="新細明體" charset="0"/>
                <a:cs typeface="新細明體" charset="0"/>
              </a:rPr>
              <a:t> q</a:t>
            </a:r>
            <a:r>
              <a:rPr lang="en-US" altLang="zh-TW" sz="2400" dirty="0">
                <a:latin typeface="Times New Roman" charset="0"/>
                <a:ea typeface="新細明體" charset="0"/>
                <a:cs typeface="新細明體" charset="0"/>
                <a:sym typeface="Symbol" charset="0"/>
              </a:rPr>
              <a:t></a:t>
            </a:r>
            <a:r>
              <a:rPr lang="en-US" altLang="zh-TW" sz="2400" dirty="0">
                <a:latin typeface="Arial" charset="0"/>
                <a:ea typeface="新細明體" charset="0"/>
                <a:cs typeface="新細明體" charset="0"/>
              </a:rPr>
              <a:t>(</a:t>
            </a:r>
            <a:r>
              <a:rPr lang="en-US" altLang="zh-TW" sz="2400" dirty="0" err="1">
                <a:latin typeface="Arial" charset="0"/>
                <a:ea typeface="新細明體" charset="0"/>
                <a:cs typeface="新細明體" charset="0"/>
              </a:rPr>
              <a:t>p+r</a:t>
            </a:r>
            <a:r>
              <a:rPr lang="en-US" altLang="zh-TW" sz="2400" dirty="0">
                <a:latin typeface="Arial" charset="0"/>
                <a:ea typeface="新細明體" charset="0"/>
                <a:cs typeface="新細明體" charset="0"/>
              </a:rPr>
              <a:t>)/2</a:t>
            </a:r>
            <a:r>
              <a:rPr lang="en-US" altLang="zh-TW" sz="2000" dirty="0">
                <a:latin typeface="Times New Roman" charset="0"/>
                <a:ea typeface="新細明體" charset="0"/>
                <a:cs typeface="新細明體" charset="0"/>
                <a:sym typeface="Symbol" charset="0"/>
              </a:rPr>
              <a:t></a:t>
            </a:r>
            <a:r>
              <a:rPr lang="en-US" altLang="zh-TW" sz="2000" dirty="0">
                <a:latin typeface="Arial" charset="0"/>
                <a:ea typeface="新細明體" charset="0"/>
                <a:cs typeface="新細明體" charset="0"/>
              </a:rPr>
              <a:t> </a:t>
            </a:r>
            <a:r>
              <a:rPr lang="en-US" sz="2400" dirty="0">
                <a:latin typeface="Arial" charset="0"/>
              </a:rPr>
              <a:t>		   		</a:t>
            </a:r>
            <a:endParaRPr lang="en-US" sz="2800" dirty="0">
              <a:latin typeface="Arial" charset="0"/>
            </a:endParaRPr>
          </a:p>
          <a:p>
            <a:pPr>
              <a:buFontTx/>
              <a:buNone/>
            </a:pPr>
            <a:r>
              <a:rPr lang="en-US" sz="2400" dirty="0">
                <a:latin typeface="Arial" charset="0"/>
              </a:rPr>
              <a:t>  3</a:t>
            </a:r>
            <a:r>
              <a:rPr lang="en-US" sz="2000" dirty="0">
                <a:latin typeface="Arial" charset="0"/>
              </a:rPr>
              <a:t>   </a:t>
            </a:r>
            <a:r>
              <a:rPr lang="en-US" sz="2400" dirty="0">
                <a:latin typeface="Arial" charset="0"/>
              </a:rPr>
              <a:t>          </a:t>
            </a:r>
            <a:r>
              <a:rPr lang="en-US" altLang="zh-TW" sz="2400" dirty="0">
                <a:latin typeface="Arial" charset="0"/>
                <a:ea typeface="新細明體" charset="0"/>
                <a:cs typeface="新細明體" charset="0"/>
              </a:rPr>
              <a:t>MERGE-SORT(</a:t>
            </a:r>
            <a:r>
              <a:rPr lang="en-US" altLang="zh-TW" sz="2400" dirty="0" err="1">
                <a:latin typeface="Arial" charset="0"/>
                <a:ea typeface="新細明體" charset="0"/>
                <a:cs typeface="新細明體" charset="0"/>
              </a:rPr>
              <a:t>A,p,q</a:t>
            </a:r>
            <a:r>
              <a:rPr lang="en-US" altLang="zh-TW" sz="2400" dirty="0">
                <a:latin typeface="Arial" charset="0"/>
                <a:ea typeface="新細明體" charset="0"/>
                <a:cs typeface="新細明體" charset="0"/>
              </a:rPr>
              <a:t>)</a:t>
            </a:r>
            <a:r>
              <a:rPr lang="en-US" sz="2800" dirty="0">
                <a:latin typeface="Arial" charset="0"/>
              </a:rPr>
              <a:t>	   </a:t>
            </a:r>
            <a:r>
              <a:rPr lang="en-US" sz="2400" dirty="0">
                <a:latin typeface="Arial" charset="0"/>
              </a:rPr>
              <a:t>		    </a:t>
            </a:r>
            <a:endParaRPr lang="en-US" sz="2800" dirty="0">
              <a:solidFill>
                <a:srgbClr val="FF0000"/>
              </a:solidFill>
              <a:latin typeface="Arial" charset="0"/>
            </a:endParaRPr>
          </a:p>
          <a:p>
            <a:pPr>
              <a:buFontTx/>
              <a:buNone/>
            </a:pPr>
            <a:r>
              <a:rPr lang="en-US" sz="2400" dirty="0">
                <a:latin typeface="Arial" charset="0"/>
              </a:rPr>
              <a:t>  4             </a:t>
            </a:r>
            <a:r>
              <a:rPr lang="en-US" altLang="zh-TW" sz="2400" dirty="0">
                <a:latin typeface="Arial" charset="0"/>
                <a:ea typeface="新細明體" charset="0"/>
                <a:cs typeface="新細明體" charset="0"/>
              </a:rPr>
              <a:t>MERGE-SORT(A,q+1,r)  </a:t>
            </a:r>
            <a:r>
              <a:rPr lang="en-US" sz="2400" dirty="0">
                <a:latin typeface="Arial" charset="0"/>
              </a:rPr>
              <a:t>		    </a:t>
            </a:r>
          </a:p>
          <a:p>
            <a:pPr>
              <a:buFontTx/>
              <a:buNone/>
            </a:pPr>
            <a:r>
              <a:rPr lang="en-US" sz="2400" dirty="0">
                <a:latin typeface="Arial" charset="0"/>
              </a:rPr>
              <a:t>  5</a:t>
            </a:r>
            <a:r>
              <a:rPr lang="en-US" sz="2400" dirty="0">
                <a:latin typeface="Arial" charset="0"/>
                <a:ea typeface="新細明體" charset="0"/>
                <a:cs typeface="新細明體" charset="0"/>
              </a:rPr>
              <a:t>             </a:t>
            </a:r>
            <a:r>
              <a:rPr lang="en-US" altLang="zh-TW" sz="2400" dirty="0">
                <a:latin typeface="Arial" charset="0"/>
                <a:ea typeface="新細明體" charset="0"/>
                <a:cs typeface="新細明體" charset="0"/>
              </a:rPr>
              <a:t>MERGE(</a:t>
            </a:r>
            <a:r>
              <a:rPr lang="en-US" altLang="zh-TW" sz="2400" dirty="0" err="1">
                <a:latin typeface="Arial" charset="0"/>
                <a:ea typeface="新細明體" charset="0"/>
                <a:cs typeface="新細明體" charset="0"/>
              </a:rPr>
              <a:t>A,p,q,r</a:t>
            </a:r>
            <a:r>
              <a:rPr lang="en-US" altLang="zh-TW" sz="2400" dirty="0">
                <a:latin typeface="Arial" charset="0"/>
                <a:ea typeface="新細明體" charset="0"/>
                <a:cs typeface="新細明體" charset="0"/>
              </a:rPr>
              <a:t>)</a:t>
            </a:r>
            <a:r>
              <a:rPr lang="en-US" altLang="zh-TW" sz="2400" dirty="0">
                <a:latin typeface="Arial" charset="0"/>
              </a:rPr>
              <a:t>              </a:t>
            </a:r>
            <a:r>
              <a:rPr lang="en-US" sz="2400" dirty="0">
                <a:latin typeface="Arial" charset="0"/>
              </a:rPr>
              <a:t>		          </a:t>
            </a:r>
            <a:endParaRPr lang="en-US" sz="2400" dirty="0">
              <a:solidFill>
                <a:srgbClr val="FF0000"/>
              </a:solidFill>
              <a:latin typeface="Arial" charset="0"/>
            </a:endParaRPr>
          </a:p>
        </p:txBody>
      </p:sp>
      <p:sp>
        <p:nvSpPr>
          <p:cNvPr id="2150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E0D6674D-8797-624E-997C-21F8170927DA}" type="slidenum">
              <a:rPr lang="en-US"/>
              <a:pPr eaLnBrk="1" hangingPunct="1"/>
              <a:t>30</a:t>
            </a:fld>
            <a:endParaRPr lang="en-US"/>
          </a:p>
        </p:txBody>
      </p:sp>
      <p:sp>
        <p:nvSpPr>
          <p:cNvPr id="2" name="矩形 1"/>
          <p:cNvSpPr/>
          <p:nvPr/>
        </p:nvSpPr>
        <p:spPr>
          <a:xfrm>
            <a:off x="5029200" y="2971800"/>
            <a:ext cx="381000" cy="461665"/>
          </a:xfrm>
          <a:prstGeom prst="rect">
            <a:avLst/>
          </a:prstGeom>
        </p:spPr>
        <p:txBody>
          <a:bodyPr wrap="square">
            <a:spAutoFit/>
          </a:bodyPr>
          <a:lstStyle/>
          <a:p>
            <a:r>
              <a:rPr lang="en-US" altLang="zh-CN" sz="2400" dirty="0">
                <a:latin typeface="Arial" charset="0"/>
              </a:rPr>
              <a:t>1</a:t>
            </a:r>
            <a:endParaRPr lang="zh-CN" altLang="en-US" sz="2400" dirty="0"/>
          </a:p>
        </p:txBody>
      </p:sp>
      <p:sp>
        <p:nvSpPr>
          <p:cNvPr id="6" name="矩形 5"/>
          <p:cNvSpPr/>
          <p:nvPr/>
        </p:nvSpPr>
        <p:spPr>
          <a:xfrm>
            <a:off x="5029200" y="3500735"/>
            <a:ext cx="381000" cy="461665"/>
          </a:xfrm>
          <a:prstGeom prst="rect">
            <a:avLst/>
          </a:prstGeom>
        </p:spPr>
        <p:txBody>
          <a:bodyPr wrap="square">
            <a:spAutoFit/>
          </a:bodyPr>
          <a:lstStyle/>
          <a:p>
            <a:r>
              <a:rPr lang="en-US" altLang="zh-CN" sz="2400" dirty="0">
                <a:latin typeface="Arial" charset="0"/>
              </a:rPr>
              <a:t>1</a:t>
            </a:r>
            <a:endParaRPr lang="zh-CN" altLang="en-US" sz="2400" dirty="0"/>
          </a:p>
        </p:txBody>
      </p:sp>
      <p:sp>
        <p:nvSpPr>
          <p:cNvPr id="7" name="矩形 6"/>
          <p:cNvSpPr/>
          <p:nvPr/>
        </p:nvSpPr>
        <p:spPr>
          <a:xfrm>
            <a:off x="5029200" y="3962400"/>
            <a:ext cx="381000" cy="461665"/>
          </a:xfrm>
          <a:prstGeom prst="rect">
            <a:avLst/>
          </a:prstGeom>
        </p:spPr>
        <p:txBody>
          <a:bodyPr wrap="square">
            <a:spAutoFit/>
          </a:bodyPr>
          <a:lstStyle/>
          <a:p>
            <a:r>
              <a:rPr lang="en-US" altLang="zh-CN" sz="2400" dirty="0">
                <a:latin typeface="Arial" charset="0"/>
              </a:rPr>
              <a:t>1</a:t>
            </a:r>
            <a:endParaRPr lang="zh-CN" altLang="en-US" sz="2400" dirty="0"/>
          </a:p>
        </p:txBody>
      </p:sp>
      <p:sp>
        <p:nvSpPr>
          <p:cNvPr id="8" name="矩形 7"/>
          <p:cNvSpPr/>
          <p:nvPr/>
        </p:nvSpPr>
        <p:spPr>
          <a:xfrm>
            <a:off x="5029200" y="4415135"/>
            <a:ext cx="381000" cy="461665"/>
          </a:xfrm>
          <a:prstGeom prst="rect">
            <a:avLst/>
          </a:prstGeom>
        </p:spPr>
        <p:txBody>
          <a:bodyPr wrap="square">
            <a:spAutoFit/>
          </a:bodyPr>
          <a:lstStyle/>
          <a:p>
            <a:r>
              <a:rPr lang="en-US" altLang="zh-CN" sz="2400" dirty="0">
                <a:latin typeface="Arial" charset="0"/>
              </a:rPr>
              <a:t>1</a:t>
            </a:r>
            <a:endParaRPr lang="zh-CN" altLang="en-US" sz="2400" dirty="0"/>
          </a:p>
        </p:txBody>
      </p:sp>
      <p:sp>
        <p:nvSpPr>
          <p:cNvPr id="9" name="矩形 8"/>
          <p:cNvSpPr/>
          <p:nvPr/>
        </p:nvSpPr>
        <p:spPr>
          <a:xfrm>
            <a:off x="5029200" y="4872335"/>
            <a:ext cx="381000" cy="461665"/>
          </a:xfrm>
          <a:prstGeom prst="rect">
            <a:avLst/>
          </a:prstGeom>
        </p:spPr>
        <p:txBody>
          <a:bodyPr wrap="square">
            <a:spAutoFit/>
          </a:bodyPr>
          <a:lstStyle/>
          <a:p>
            <a:r>
              <a:rPr lang="en-US" altLang="zh-CN" sz="2400" dirty="0">
                <a:latin typeface="Arial" charset="0"/>
              </a:rPr>
              <a:t>1</a:t>
            </a:r>
            <a:endParaRPr lang="zh-CN" altLang="en-US" sz="2400" dirty="0"/>
          </a:p>
        </p:txBody>
      </p:sp>
      <p:sp>
        <p:nvSpPr>
          <p:cNvPr id="3" name="矩形 2"/>
          <p:cNvSpPr/>
          <p:nvPr/>
        </p:nvSpPr>
        <p:spPr>
          <a:xfrm>
            <a:off x="6553200" y="2895600"/>
            <a:ext cx="497335" cy="523220"/>
          </a:xfrm>
          <a:prstGeom prst="rect">
            <a:avLst/>
          </a:prstGeom>
        </p:spPr>
        <p:txBody>
          <a:bodyPr wrap="none">
            <a:spAutoFit/>
          </a:bodyPr>
          <a:lstStyle/>
          <a:p>
            <a:r>
              <a:rPr lang="en-US" altLang="zh-CN" sz="2800" dirty="0">
                <a:latin typeface="Arial" charset="0"/>
              </a:rPr>
              <a:t>c</a:t>
            </a:r>
            <a:r>
              <a:rPr lang="en-US" altLang="zh-CN" sz="2800" baseline="-25000" dirty="0">
                <a:latin typeface="Arial" charset="0"/>
              </a:rPr>
              <a:t>1</a:t>
            </a:r>
            <a:endParaRPr lang="zh-CN" altLang="en-US" sz="2800" dirty="0"/>
          </a:p>
        </p:txBody>
      </p:sp>
      <p:sp>
        <p:nvSpPr>
          <p:cNvPr id="11" name="矩形 10"/>
          <p:cNvSpPr/>
          <p:nvPr/>
        </p:nvSpPr>
        <p:spPr>
          <a:xfrm>
            <a:off x="6553200" y="3439180"/>
            <a:ext cx="483893" cy="523220"/>
          </a:xfrm>
          <a:prstGeom prst="rect">
            <a:avLst/>
          </a:prstGeom>
        </p:spPr>
        <p:txBody>
          <a:bodyPr wrap="none">
            <a:spAutoFit/>
          </a:bodyPr>
          <a:lstStyle/>
          <a:p>
            <a:r>
              <a:rPr lang="en-US" altLang="zh-CN" sz="2800" dirty="0">
                <a:latin typeface="Arial" charset="0"/>
              </a:rPr>
              <a:t>c</a:t>
            </a:r>
            <a:r>
              <a:rPr lang="zh-CN" altLang="zh-CN" sz="2800" baseline="-25000" dirty="0">
                <a:latin typeface="Arial" charset="0"/>
              </a:rPr>
              <a:t>2</a:t>
            </a:r>
            <a:endParaRPr lang="zh-CN" altLang="en-US" sz="2800" dirty="0"/>
          </a:p>
        </p:txBody>
      </p:sp>
      <p:sp>
        <p:nvSpPr>
          <p:cNvPr id="12" name="矩形 11"/>
          <p:cNvSpPr/>
          <p:nvPr/>
        </p:nvSpPr>
        <p:spPr>
          <a:xfrm>
            <a:off x="6553200" y="4810780"/>
            <a:ext cx="563901" cy="523220"/>
          </a:xfrm>
          <a:prstGeom prst="rect">
            <a:avLst/>
          </a:prstGeom>
        </p:spPr>
        <p:txBody>
          <a:bodyPr wrap="none">
            <a:spAutoFit/>
          </a:bodyPr>
          <a:lstStyle/>
          <a:p>
            <a:r>
              <a:rPr lang="en-US" altLang="zh-CN" sz="2800" dirty="0" err="1">
                <a:latin typeface="Arial" charset="0"/>
              </a:rPr>
              <a:t>cn</a:t>
            </a:r>
            <a:endParaRPr lang="zh-CN" altLang="en-US" sz="2800" dirty="0"/>
          </a:p>
        </p:txBody>
      </p:sp>
      <p:sp>
        <p:nvSpPr>
          <p:cNvPr id="13" name="矩形 12"/>
          <p:cNvSpPr/>
          <p:nvPr/>
        </p:nvSpPr>
        <p:spPr>
          <a:xfrm>
            <a:off x="6553200" y="3962400"/>
            <a:ext cx="783763" cy="523220"/>
          </a:xfrm>
          <a:prstGeom prst="rect">
            <a:avLst/>
          </a:prstGeom>
        </p:spPr>
        <p:txBody>
          <a:bodyPr wrap="none">
            <a:spAutoFit/>
          </a:bodyPr>
          <a:lstStyle/>
          <a:p>
            <a:r>
              <a:rPr lang="en-US" altLang="zh-CN" sz="2800" dirty="0">
                <a:latin typeface="Arial" charset="0"/>
              </a:rPr>
              <a:t>???</a:t>
            </a:r>
            <a:endParaRPr lang="zh-CN" altLang="en-US" sz="2800" dirty="0"/>
          </a:p>
        </p:txBody>
      </p:sp>
      <p:sp>
        <p:nvSpPr>
          <p:cNvPr id="14" name="矩形 13"/>
          <p:cNvSpPr/>
          <p:nvPr/>
        </p:nvSpPr>
        <p:spPr>
          <a:xfrm>
            <a:off x="6553200" y="4419600"/>
            <a:ext cx="783763" cy="523220"/>
          </a:xfrm>
          <a:prstGeom prst="rect">
            <a:avLst/>
          </a:prstGeom>
        </p:spPr>
        <p:txBody>
          <a:bodyPr wrap="none">
            <a:spAutoFit/>
          </a:bodyPr>
          <a:lstStyle/>
          <a:p>
            <a:r>
              <a:rPr lang="en-US" altLang="zh-CN" sz="2800" dirty="0">
                <a:latin typeface="Arial" charset="0"/>
              </a:rPr>
              <a:t>???</a:t>
            </a:r>
            <a:endParaRPr lang="zh-CN" altLang="en-US" sz="2800" dirty="0"/>
          </a:p>
        </p:txBody>
      </p:sp>
    </p:spTree>
    <p:extLst>
      <p:ext uri="{BB962C8B-B14F-4D97-AF65-F5344CB8AC3E}">
        <p14:creationId xmlns:p14="http://schemas.microsoft.com/office/powerpoint/2010/main" val="364975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horizontal)">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3" grpId="0"/>
      <p:bldP spid="11" grpId="0"/>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97AF3316-6009-6243-969F-547071D400AD}" type="slidenum">
              <a:rPr lang="en-US"/>
              <a:pPr eaLnBrk="1" hangingPunct="1"/>
              <a:t>31</a:t>
            </a:fld>
            <a:endParaRPr lang="en-US"/>
          </a:p>
        </p:txBody>
      </p:sp>
      <p:sp>
        <p:nvSpPr>
          <p:cNvPr id="5124" name="Rectangle 2"/>
          <p:cNvSpPr>
            <a:spLocks noGrp="1" noChangeArrowheads="1"/>
          </p:cNvSpPr>
          <p:nvPr>
            <p:ph type="title"/>
          </p:nvPr>
        </p:nvSpPr>
        <p:spPr/>
        <p:txBody>
          <a:bodyPr/>
          <a:lstStyle/>
          <a:p>
            <a:pPr eaLnBrk="1" hangingPunct="1"/>
            <a:r>
              <a:rPr lang="en-US" altLang="zh-TW">
                <a:latin typeface="Arial" charset="0"/>
                <a:ea typeface="新細明體" charset="0"/>
                <a:cs typeface="新細明體" charset="0"/>
              </a:rPr>
              <a:t>Analysis of merge sort</a:t>
            </a:r>
          </a:p>
        </p:txBody>
      </p:sp>
      <p:sp>
        <p:nvSpPr>
          <p:cNvPr id="5125" name="Rectangle 3"/>
          <p:cNvSpPr>
            <a:spLocks noGrp="1" noChangeArrowheads="1"/>
          </p:cNvSpPr>
          <p:nvPr>
            <p:ph type="body" idx="1"/>
          </p:nvPr>
        </p:nvSpPr>
        <p:spPr>
          <a:xfrm>
            <a:off x="538163" y="3865563"/>
            <a:ext cx="7548562" cy="2260600"/>
          </a:xfrm>
        </p:spPr>
        <p:txBody>
          <a:bodyPr/>
          <a:lstStyle/>
          <a:p>
            <a:pPr lvl="1" eaLnBrk="1" hangingPunct="1">
              <a:buFontTx/>
              <a:buNone/>
            </a:pPr>
            <a:r>
              <a:rPr lang="en-US" altLang="zh-TW" dirty="0">
                <a:latin typeface="Arial" charset="0"/>
                <a:ea typeface="新細明體" charset="0"/>
                <a:cs typeface="新細明體" charset="0"/>
              </a:rPr>
              <a:t>where the constant </a:t>
            </a:r>
            <a:r>
              <a:rPr lang="en-US" altLang="zh-TW" i="1" dirty="0">
                <a:latin typeface="Arial" charset="0"/>
                <a:ea typeface="新細明體" charset="0"/>
                <a:cs typeface="新細明體" charset="0"/>
              </a:rPr>
              <a:t>c</a:t>
            </a:r>
            <a:r>
              <a:rPr lang="en-US" altLang="zh-TW" dirty="0">
                <a:latin typeface="Arial" charset="0"/>
                <a:ea typeface="新細明體" charset="0"/>
                <a:cs typeface="新細明體" charset="0"/>
              </a:rPr>
              <a:t> represents the time require to solve problems of size 1 as well as the time per array element of the divide and combine steps.</a:t>
            </a:r>
          </a:p>
        </p:txBody>
      </p:sp>
      <p:graphicFrame>
        <p:nvGraphicFramePr>
          <p:cNvPr id="5122" name="Object 5"/>
          <p:cNvGraphicFramePr>
            <a:graphicFrameLocks noChangeAspect="1"/>
          </p:cNvGraphicFramePr>
          <p:nvPr>
            <p:extLst>
              <p:ext uri="{D42A27DB-BD31-4B8C-83A1-F6EECF244321}">
                <p14:modId xmlns:p14="http://schemas.microsoft.com/office/powerpoint/2010/main" val="3933407335"/>
              </p:ext>
            </p:extLst>
          </p:nvPr>
        </p:nvGraphicFramePr>
        <p:xfrm>
          <a:off x="2089150" y="2560638"/>
          <a:ext cx="4492625" cy="985837"/>
        </p:xfrm>
        <a:graphic>
          <a:graphicData uri="http://schemas.openxmlformats.org/presentationml/2006/ole">
            <mc:AlternateContent xmlns:mc="http://schemas.openxmlformats.org/markup-compatibility/2006">
              <mc:Choice xmlns:v="urn:schemas-microsoft-com:vml" Requires="v">
                <p:oleObj spid="_x0000_s45179" name="Equation" r:id="rId3" imgW="2082600" imgH="457200" progId="Equation.3">
                  <p:embed/>
                </p:oleObj>
              </mc:Choice>
              <mc:Fallback>
                <p:oleObj name="Equation" r:id="rId3" imgW="2082600" imgH="457200" progId="Equation.3">
                  <p:embed/>
                  <p:pic>
                    <p:nvPicPr>
                      <p:cNvPr id="0" name=""/>
                      <p:cNvPicPr>
                        <a:picLocks noChangeAspect="1" noChangeArrowheads="1"/>
                      </p:cNvPicPr>
                      <p:nvPr/>
                    </p:nvPicPr>
                    <p:blipFill>
                      <a:blip r:embed="rId4"/>
                      <a:srcRect/>
                      <a:stretch>
                        <a:fillRect/>
                      </a:stretch>
                    </p:blipFill>
                    <p:spPr bwMode="auto">
                      <a:xfrm>
                        <a:off x="2089150" y="2560638"/>
                        <a:ext cx="4492625" cy="9858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957637872"/>
              </p:ext>
            </p:extLst>
          </p:nvPr>
        </p:nvGraphicFramePr>
        <p:xfrm>
          <a:off x="4334669" y="2560188"/>
          <a:ext cx="304521" cy="372192"/>
        </p:xfrm>
        <a:graphic>
          <a:graphicData uri="http://schemas.openxmlformats.org/presentationml/2006/ole">
            <mc:AlternateContent xmlns:mc="http://schemas.openxmlformats.org/markup-compatibility/2006">
              <mc:Choice xmlns:v="urn:schemas-microsoft-com:vml" Requires="v">
                <p:oleObj spid="_x0000_s45180" name="Equation" r:id="rId5" imgW="114120" imgH="139680" progId="Equation.3">
                  <p:embed/>
                </p:oleObj>
              </mc:Choice>
              <mc:Fallback>
                <p:oleObj name="Equation" r:id="rId5" imgW="114120" imgH="139680" progId="Equation.3">
                  <p:embed/>
                  <p:pic>
                    <p:nvPicPr>
                      <p:cNvPr id="0" name=""/>
                      <p:cNvPicPr/>
                      <p:nvPr/>
                    </p:nvPicPr>
                    <p:blipFill>
                      <a:blip r:embed="rId6"/>
                      <a:stretch>
                        <a:fillRect/>
                      </a:stretch>
                    </p:blipFill>
                    <p:spPr>
                      <a:xfrm>
                        <a:off x="4334669" y="2560188"/>
                        <a:ext cx="304521" cy="37219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41002940"/>
              </p:ext>
            </p:extLst>
          </p:nvPr>
        </p:nvGraphicFramePr>
        <p:xfrm>
          <a:off x="3505200" y="3089348"/>
          <a:ext cx="1905000" cy="454925"/>
        </p:xfrm>
        <a:graphic>
          <a:graphicData uri="http://schemas.openxmlformats.org/presentationml/2006/ole">
            <mc:AlternateContent xmlns:mc="http://schemas.openxmlformats.org/markup-compatibility/2006">
              <mc:Choice xmlns:v="urn:schemas-microsoft-com:vml" Requires="v">
                <p:oleObj spid="_x0000_s45181" name="Equation" r:id="rId7" imgW="850680" imgH="203040" progId="Equation.3">
                  <p:embed/>
                </p:oleObj>
              </mc:Choice>
              <mc:Fallback>
                <p:oleObj name="Equation" r:id="rId7" imgW="850680" imgH="203040" progId="Equation.3">
                  <p:embed/>
                  <p:pic>
                    <p:nvPicPr>
                      <p:cNvPr id="0" name=""/>
                      <p:cNvPicPr/>
                      <p:nvPr/>
                    </p:nvPicPr>
                    <p:blipFill>
                      <a:blip r:embed="rId8"/>
                      <a:stretch>
                        <a:fillRect/>
                      </a:stretch>
                    </p:blipFill>
                    <p:spPr>
                      <a:xfrm>
                        <a:off x="3505200" y="3089348"/>
                        <a:ext cx="1905000" cy="454925"/>
                      </a:xfrm>
                      <a:prstGeom prst="rect">
                        <a:avLst/>
                      </a:prstGeom>
                    </p:spPr>
                  </p:pic>
                </p:oleObj>
              </mc:Fallback>
            </mc:AlternateContent>
          </a:graphicData>
        </a:graphic>
      </p:graphicFrame>
    </p:spTree>
    <p:extLst>
      <p:ext uri="{BB962C8B-B14F-4D97-AF65-F5344CB8AC3E}">
        <p14:creationId xmlns:p14="http://schemas.microsoft.com/office/powerpoint/2010/main" val="26304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5125">
                                            <p:txEl>
                                              <p:pRg st="0" end="0"/>
                                            </p:txEl>
                                          </p:spTgt>
                                        </p:tgtEl>
                                        <p:attrNameLst>
                                          <p:attrName>style.visibility</p:attrName>
                                        </p:attrNameLst>
                                      </p:cBhvr>
                                      <p:to>
                                        <p:strVal val="visible"/>
                                      </p:to>
                                    </p:set>
                                    <p:animEffect transition="in" filter="randombar(horizontal)">
                                      <p:cBhvr>
                                        <p:cTn id="21" dur="500"/>
                                        <p:tgtEl>
                                          <p:spTgt spid="5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1C080A92-2F1E-BB44-9698-BBC803EEEC2F}" type="slidenum">
              <a:rPr lang="en-US"/>
              <a:pPr eaLnBrk="1" hangingPunct="1"/>
              <a:t>32</a:t>
            </a:fld>
            <a:endParaRPr lang="en-US"/>
          </a:p>
        </p:txBody>
      </p:sp>
      <p:pic>
        <p:nvPicPr>
          <p:cNvPr id="22531"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86533" b="67869"/>
          <a:stretch/>
        </p:blipFill>
        <p:spPr bwMode="auto">
          <a:xfrm>
            <a:off x="1511300" y="762000"/>
            <a:ext cx="950295" cy="1943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138" r="57317" b="67869"/>
          <a:stretch/>
        </p:blipFill>
        <p:spPr bwMode="auto">
          <a:xfrm>
            <a:off x="2861713" y="762000"/>
            <a:ext cx="1661360" cy="1943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5888" r="3551" b="68013"/>
          <a:stretch/>
        </p:blipFill>
        <p:spPr bwMode="auto">
          <a:xfrm>
            <a:off x="4749226" y="762000"/>
            <a:ext cx="3567687" cy="1935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2605" t="38601" r="31061" b="7623"/>
          <a:stretch/>
        </p:blipFill>
        <p:spPr bwMode="auto">
          <a:xfrm>
            <a:off x="2400708" y="3097342"/>
            <a:ext cx="3975085" cy="3253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39464" r="87272" b="9349"/>
          <a:stretch/>
        </p:blipFill>
        <p:spPr bwMode="auto">
          <a:xfrm>
            <a:off x="1511301" y="3149536"/>
            <a:ext cx="898106" cy="30968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0295" t="38313" r="16392" b="12225"/>
          <a:stretch/>
        </p:blipFill>
        <p:spPr bwMode="auto">
          <a:xfrm>
            <a:off x="6471473" y="3079945"/>
            <a:ext cx="939407" cy="2992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矩形 9"/>
          <p:cNvSpPr/>
          <p:nvPr/>
        </p:nvSpPr>
        <p:spPr>
          <a:xfrm>
            <a:off x="6477000" y="6096000"/>
            <a:ext cx="1371600" cy="523220"/>
          </a:xfrm>
          <a:prstGeom prst="rect">
            <a:avLst/>
          </a:prstGeom>
        </p:spPr>
        <p:txBody>
          <a:bodyPr wrap="square">
            <a:spAutoFit/>
          </a:bodyPr>
          <a:lstStyle/>
          <a:p>
            <a:r>
              <a:rPr lang="en-US" altLang="zh-CN" sz="2800" dirty="0">
                <a:latin typeface="Arial" charset="0"/>
              </a:rPr>
              <a:t>O(</a:t>
            </a:r>
            <a:r>
              <a:rPr lang="en-US" altLang="zh-CN" sz="2800" dirty="0" err="1">
                <a:latin typeface="Arial" charset="0"/>
              </a:rPr>
              <a:t>nlgn</a:t>
            </a:r>
            <a:r>
              <a:rPr lang="en-US" altLang="zh-CN" sz="2800" dirty="0">
                <a:latin typeface="Arial" charset="0"/>
              </a:rPr>
              <a:t>)</a:t>
            </a:r>
            <a:endParaRPr lang="zh-CN" altLang="en-US" sz="2800" dirty="0"/>
          </a:p>
        </p:txBody>
      </p:sp>
      <p:sp>
        <p:nvSpPr>
          <p:cNvPr id="2" name="矩形 1"/>
          <p:cNvSpPr/>
          <p:nvPr/>
        </p:nvSpPr>
        <p:spPr>
          <a:xfrm>
            <a:off x="533400" y="0"/>
            <a:ext cx="5105400" cy="707886"/>
          </a:xfrm>
          <a:prstGeom prst="rect">
            <a:avLst/>
          </a:prstGeom>
        </p:spPr>
        <p:txBody>
          <a:bodyPr wrap="square">
            <a:spAutoFit/>
          </a:bodyPr>
          <a:lstStyle/>
          <a:p>
            <a:r>
              <a:rPr lang="en-US" altLang="zh-CN" sz="4000" b="1" dirty="0"/>
              <a:t>Recursion Tree</a:t>
            </a:r>
            <a:endParaRPr lang="zh-CN" altLang="en-US" sz="4000" b="1" dirty="0"/>
          </a:p>
        </p:txBody>
      </p:sp>
    </p:spTree>
    <p:extLst>
      <p:ext uri="{BB962C8B-B14F-4D97-AF65-F5344CB8AC3E}">
        <p14:creationId xmlns:p14="http://schemas.microsoft.com/office/powerpoint/2010/main" val="262696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linds(horizontal)">
                                      <p:cBhvr>
                                        <p:cTn id="7" dur="500"/>
                                        <p:tgtEl>
                                          <p:spTgt spid="225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80">
                                          <p:stCondLst>
                                            <p:cond delay="0"/>
                                          </p:stCondLst>
                                        </p:cTn>
                                        <p:tgtEl>
                                          <p:spTgt spid="10"/>
                                        </p:tgtEl>
                                      </p:cBhvr>
                                    </p:animEffect>
                                    <p:anim calcmode="lin" valueType="num">
                                      <p:cBhvr>
                                        <p:cTn id="3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3" dur="26">
                                          <p:stCondLst>
                                            <p:cond delay="650"/>
                                          </p:stCondLst>
                                        </p:cTn>
                                        <p:tgtEl>
                                          <p:spTgt spid="10"/>
                                        </p:tgtEl>
                                      </p:cBhvr>
                                      <p:to x="100000" y="60000"/>
                                    </p:animScale>
                                    <p:animScale>
                                      <p:cBhvr>
                                        <p:cTn id="44" dur="166" decel="50000">
                                          <p:stCondLst>
                                            <p:cond delay="676"/>
                                          </p:stCondLst>
                                        </p:cTn>
                                        <p:tgtEl>
                                          <p:spTgt spid="10"/>
                                        </p:tgtEl>
                                      </p:cBhvr>
                                      <p:to x="100000" y="100000"/>
                                    </p:animScale>
                                    <p:animScale>
                                      <p:cBhvr>
                                        <p:cTn id="45" dur="26">
                                          <p:stCondLst>
                                            <p:cond delay="1312"/>
                                          </p:stCondLst>
                                        </p:cTn>
                                        <p:tgtEl>
                                          <p:spTgt spid="10"/>
                                        </p:tgtEl>
                                      </p:cBhvr>
                                      <p:to x="100000" y="80000"/>
                                    </p:animScale>
                                    <p:animScale>
                                      <p:cBhvr>
                                        <p:cTn id="46" dur="166" decel="50000">
                                          <p:stCondLst>
                                            <p:cond delay="1338"/>
                                          </p:stCondLst>
                                        </p:cTn>
                                        <p:tgtEl>
                                          <p:spTgt spid="10"/>
                                        </p:tgtEl>
                                      </p:cBhvr>
                                      <p:to x="100000" y="100000"/>
                                    </p:animScale>
                                    <p:animScale>
                                      <p:cBhvr>
                                        <p:cTn id="47" dur="26">
                                          <p:stCondLst>
                                            <p:cond delay="1642"/>
                                          </p:stCondLst>
                                        </p:cTn>
                                        <p:tgtEl>
                                          <p:spTgt spid="10"/>
                                        </p:tgtEl>
                                      </p:cBhvr>
                                      <p:to x="100000" y="90000"/>
                                    </p:animScale>
                                    <p:animScale>
                                      <p:cBhvr>
                                        <p:cTn id="48" dur="166" decel="50000">
                                          <p:stCondLst>
                                            <p:cond delay="1668"/>
                                          </p:stCondLst>
                                        </p:cTn>
                                        <p:tgtEl>
                                          <p:spTgt spid="10"/>
                                        </p:tgtEl>
                                      </p:cBhvr>
                                      <p:to x="100000" y="100000"/>
                                    </p:animScale>
                                    <p:animScale>
                                      <p:cBhvr>
                                        <p:cTn id="49" dur="26">
                                          <p:stCondLst>
                                            <p:cond delay="1808"/>
                                          </p:stCondLst>
                                        </p:cTn>
                                        <p:tgtEl>
                                          <p:spTgt spid="10"/>
                                        </p:tgtEl>
                                      </p:cBhvr>
                                      <p:to x="100000" y="95000"/>
                                    </p:animScale>
                                    <p:animScale>
                                      <p:cBhvr>
                                        <p:cTn id="50" dur="166" decel="50000">
                                          <p:stCondLst>
                                            <p:cond delay="1834"/>
                                          </p:stCondLst>
                                        </p:cTn>
                                        <p:tgtEl>
                                          <p:spTgt spid="10"/>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2000"/>
                                        <p:tgtEl>
                                          <p:spTgt spid="2"/>
                                        </p:tgtEl>
                                      </p:cBhvr>
                                    </p:animEffect>
                                    <p:anim calcmode="lin" valueType="num">
                                      <p:cBhvr>
                                        <p:cTn id="56" dur="2000" fill="hold"/>
                                        <p:tgtEl>
                                          <p:spTgt spid="2"/>
                                        </p:tgtEl>
                                        <p:attrNameLst>
                                          <p:attrName>ppt_w</p:attrName>
                                        </p:attrNameLst>
                                      </p:cBhvr>
                                      <p:tavLst>
                                        <p:tav tm="0" fmla="#ppt_w*sin(2.5*pi*$)">
                                          <p:val>
                                            <p:fltVal val="0"/>
                                          </p:val>
                                        </p:tav>
                                        <p:tav tm="100000">
                                          <p:val>
                                            <p:fltVal val="1"/>
                                          </p:val>
                                        </p:tav>
                                      </p:tavLst>
                                    </p:anim>
                                    <p:anim calcmode="lin" valueType="num">
                                      <p:cBhvr>
                                        <p:cTn id="57"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F099A52C-9EB7-6A4A-92F6-508D3058B2AF}" type="slidenum">
              <a:rPr lang="en-US"/>
              <a:pPr eaLnBrk="1" hangingPunct="1"/>
              <a:t>33</a:t>
            </a:fld>
            <a:endParaRPr lang="en-US"/>
          </a:p>
        </p:txBody>
      </p:sp>
      <p:sp>
        <p:nvSpPr>
          <p:cNvPr id="23555" name="Rectangle 2"/>
          <p:cNvSpPr>
            <a:spLocks noChangeArrowheads="1"/>
          </p:cNvSpPr>
          <p:nvPr/>
        </p:nvSpPr>
        <p:spPr bwMode="auto">
          <a:xfrm>
            <a:off x="1709738" y="3067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23556" name="Rectangle 4"/>
          <p:cNvSpPr>
            <a:spLocks noChangeArrowheads="1"/>
          </p:cNvSpPr>
          <p:nvPr/>
        </p:nvSpPr>
        <p:spPr bwMode="auto">
          <a:xfrm>
            <a:off x="1938338" y="9525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23557" name="Rectangle 6"/>
          <p:cNvSpPr>
            <a:spLocks noChangeArrowheads="1"/>
          </p:cNvSpPr>
          <p:nvPr/>
        </p:nvSpPr>
        <p:spPr bwMode="auto">
          <a:xfrm>
            <a:off x="2293938" y="3190875"/>
            <a:ext cx="58674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nSpc>
                <a:spcPct val="90000"/>
              </a:lnSpc>
              <a:spcBef>
                <a:spcPct val="20000"/>
              </a:spcBef>
              <a:buClr>
                <a:schemeClr val="folHlink"/>
              </a:buClr>
              <a:buSzPct val="60000"/>
              <a:buFont typeface="Wingdings" charset="0"/>
              <a:buNone/>
            </a:pPr>
            <a:r>
              <a:rPr kumimoji="1" lang="en-US" altLang="zh-TW" sz="2800" dirty="0">
                <a:latin typeface="Tahoma" charset="0"/>
              </a:rPr>
              <a:t>Which is faster? Insertion or Merge?</a:t>
            </a:r>
          </a:p>
        </p:txBody>
      </p:sp>
      <p:pic>
        <p:nvPicPr>
          <p:cNvPr id="6" name="图片 5"/>
          <p:cNvPicPr>
            <a:picLocks noChangeAspect="1"/>
          </p:cNvPicPr>
          <p:nvPr/>
        </p:nvPicPr>
        <p:blipFill>
          <a:blip r:embed="rId2"/>
          <a:stretch>
            <a:fillRect/>
          </a:stretch>
        </p:blipFill>
        <p:spPr>
          <a:xfrm>
            <a:off x="990600" y="1066800"/>
            <a:ext cx="7112000" cy="5334000"/>
          </a:xfrm>
          <a:prstGeom prst="rect">
            <a:avLst/>
          </a:prstGeom>
        </p:spPr>
      </p:pic>
    </p:spTree>
    <p:extLst>
      <p:ext uri="{BB962C8B-B14F-4D97-AF65-F5344CB8AC3E}">
        <p14:creationId xmlns:p14="http://schemas.microsoft.com/office/powerpoint/2010/main" val="11095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6FA79E2C-1D0C-F84A-80CC-EE768F0D8ADB}" type="slidenum">
              <a:rPr lang="en-US"/>
              <a:pPr eaLnBrk="1" hangingPunct="1"/>
              <a:t>34</a:t>
            </a:fld>
            <a:endParaRPr lang="en-US"/>
          </a:p>
        </p:txBody>
      </p:sp>
      <p:sp>
        <p:nvSpPr>
          <p:cNvPr id="24579" name="Rectangle 2"/>
          <p:cNvSpPr>
            <a:spLocks noGrp="1" noChangeArrowheads="1"/>
          </p:cNvSpPr>
          <p:nvPr>
            <p:ph type="title"/>
          </p:nvPr>
        </p:nvSpPr>
        <p:spPr>
          <a:xfrm>
            <a:off x="457200" y="152400"/>
            <a:ext cx="8229600" cy="1143000"/>
          </a:xfrm>
        </p:spPr>
        <p:txBody>
          <a:bodyPr/>
          <a:lstStyle/>
          <a:p>
            <a:pPr eaLnBrk="1" hangingPunct="1"/>
            <a:r>
              <a:rPr lang="en-US" altLang="zh-TW" dirty="0">
                <a:latin typeface="Arial" charset="0"/>
                <a:ea typeface="新細明體" charset="0"/>
                <a:cs typeface="新細明體" charset="0"/>
              </a:rPr>
              <a:t>Designing algorithms </a:t>
            </a:r>
          </a:p>
        </p:txBody>
      </p:sp>
      <p:sp>
        <p:nvSpPr>
          <p:cNvPr id="24580" name="Rectangle 3"/>
          <p:cNvSpPr>
            <a:spLocks noGrp="1" noChangeArrowheads="1"/>
          </p:cNvSpPr>
          <p:nvPr>
            <p:ph type="body" idx="1"/>
          </p:nvPr>
        </p:nvSpPr>
        <p:spPr>
          <a:xfrm>
            <a:off x="468313" y="1412875"/>
            <a:ext cx="8229600" cy="5040313"/>
          </a:xfrm>
        </p:spPr>
        <p:txBody>
          <a:bodyPr/>
          <a:lstStyle/>
          <a:p>
            <a:pPr eaLnBrk="1" hangingPunct="1">
              <a:lnSpc>
                <a:spcPct val="80000"/>
              </a:lnSpc>
              <a:buFontTx/>
              <a:buNone/>
            </a:pPr>
            <a:r>
              <a:rPr lang="en-US" altLang="zh-TW" sz="2400" dirty="0">
                <a:latin typeface="Arial" charset="0"/>
                <a:ea typeface="新細明體" charset="0"/>
                <a:cs typeface="新細明體" charset="0"/>
              </a:rPr>
              <a:t>There are many ways to design algorithms. We will discuss these at various times throughout the semester. You have already seen two:</a:t>
            </a:r>
            <a:br>
              <a:rPr lang="en-US" altLang="zh-TW" sz="2400" dirty="0">
                <a:latin typeface="Arial" charset="0"/>
                <a:ea typeface="新細明體" charset="0"/>
                <a:cs typeface="新細明體" charset="0"/>
              </a:rPr>
            </a:br>
            <a:endParaRPr lang="en-US" altLang="zh-TW" sz="2400" dirty="0">
              <a:latin typeface="Arial" charset="0"/>
              <a:ea typeface="新細明體" charset="0"/>
              <a:cs typeface="新細明體" charset="0"/>
            </a:endParaRPr>
          </a:p>
          <a:p>
            <a:pPr algn="just" eaLnBrk="1" hangingPunct="1">
              <a:lnSpc>
                <a:spcPct val="80000"/>
              </a:lnSpc>
            </a:pPr>
            <a:r>
              <a:rPr lang="en-US" altLang="zh-TW" sz="2400" b="1" dirty="0">
                <a:solidFill>
                  <a:srgbClr val="FF0000"/>
                </a:solidFill>
                <a:latin typeface="Arial" charset="0"/>
                <a:ea typeface="新細明體" charset="0"/>
                <a:cs typeface="新細明體" charset="0"/>
              </a:rPr>
              <a:t>Incremental approach</a:t>
            </a:r>
            <a:r>
              <a:rPr lang="en-US" altLang="zh-TW" sz="2400" dirty="0">
                <a:latin typeface="Arial" charset="0"/>
                <a:ea typeface="新細明體" charset="0"/>
                <a:cs typeface="新細明體" charset="0"/>
              </a:rPr>
              <a:t>: divide the problem into smaller problems (that may overlap) and use iteration (looping) to solve the smaller problems incrementally until the whole problem is solved. </a:t>
            </a:r>
          </a:p>
          <a:p>
            <a:pPr algn="just" eaLnBrk="1" hangingPunct="1">
              <a:lnSpc>
                <a:spcPct val="80000"/>
              </a:lnSpc>
              <a:buFontTx/>
              <a:buNone/>
            </a:pPr>
            <a:r>
              <a:rPr lang="en-US" altLang="zh-TW" sz="2400" dirty="0">
                <a:latin typeface="Arial" charset="0"/>
                <a:ea typeface="新細明體" charset="0"/>
                <a:cs typeface="新細明體" charset="0"/>
              </a:rPr>
              <a:t>	E.g., parse problem, insertion sort</a:t>
            </a:r>
          </a:p>
          <a:p>
            <a:pPr algn="just" eaLnBrk="1" hangingPunct="1">
              <a:lnSpc>
                <a:spcPct val="80000"/>
              </a:lnSpc>
            </a:pPr>
            <a:endParaRPr lang="en-US" altLang="zh-TW" sz="2400" dirty="0">
              <a:latin typeface="Arial" charset="0"/>
              <a:ea typeface="新細明體" charset="0"/>
              <a:cs typeface="新細明體" charset="0"/>
            </a:endParaRPr>
          </a:p>
          <a:p>
            <a:pPr algn="just" eaLnBrk="1" hangingPunct="1">
              <a:lnSpc>
                <a:spcPct val="80000"/>
              </a:lnSpc>
            </a:pPr>
            <a:r>
              <a:rPr lang="en-US" altLang="zh-TW" sz="2400" b="1" dirty="0">
                <a:solidFill>
                  <a:srgbClr val="FF0000"/>
                </a:solidFill>
                <a:latin typeface="Arial" charset="0"/>
                <a:ea typeface="新細明體" charset="0"/>
                <a:cs typeface="新細明體" charset="0"/>
              </a:rPr>
              <a:t>Divide-and-conquer</a:t>
            </a:r>
            <a:r>
              <a:rPr lang="en-US" altLang="zh-TW" sz="2400" dirty="0">
                <a:latin typeface="Arial" charset="0"/>
                <a:ea typeface="新細明體" charset="0"/>
                <a:cs typeface="新細明體" charset="0"/>
              </a:rPr>
              <a:t>: divide the problem into non-overlapping </a:t>
            </a:r>
            <a:r>
              <a:rPr lang="en-US" altLang="zh-TW" sz="2400" dirty="0" err="1">
                <a:latin typeface="Arial" charset="0"/>
                <a:ea typeface="新細明體" charset="0"/>
                <a:cs typeface="新細明體" charset="0"/>
              </a:rPr>
              <a:t>subproblems</a:t>
            </a:r>
            <a:r>
              <a:rPr lang="en-US" altLang="zh-TW" sz="2400" dirty="0">
                <a:latin typeface="Arial" charset="0"/>
                <a:ea typeface="新細明體" charset="0"/>
                <a:cs typeface="新細明體" charset="0"/>
              </a:rPr>
              <a:t>, solve the </a:t>
            </a:r>
            <a:r>
              <a:rPr lang="en-US" altLang="zh-TW" sz="2400" dirty="0" err="1">
                <a:latin typeface="Arial" charset="0"/>
                <a:ea typeface="新細明體" charset="0"/>
                <a:cs typeface="新細明體" charset="0"/>
              </a:rPr>
              <a:t>subproblems</a:t>
            </a:r>
            <a:r>
              <a:rPr lang="en-US" altLang="zh-TW" sz="2400" dirty="0">
                <a:latin typeface="Arial" charset="0"/>
                <a:ea typeface="新細明體" charset="0"/>
                <a:cs typeface="新細明體" charset="0"/>
              </a:rPr>
              <a:t> recursively and then finish up by combining the </a:t>
            </a:r>
            <a:r>
              <a:rPr lang="en-US" altLang="zh-TW" sz="2400" dirty="0" err="1">
                <a:latin typeface="Arial" charset="0"/>
                <a:ea typeface="新細明體" charset="0"/>
                <a:cs typeface="新細明體" charset="0"/>
              </a:rPr>
              <a:t>subproblem</a:t>
            </a:r>
            <a:r>
              <a:rPr lang="en-US" altLang="zh-TW" sz="2400" dirty="0">
                <a:latin typeface="Arial" charset="0"/>
                <a:ea typeface="新細明體" charset="0"/>
                <a:cs typeface="新細明體" charset="0"/>
              </a:rPr>
              <a:t> solutions into a solution of the overall problem. E.g., merge sort.</a:t>
            </a:r>
          </a:p>
        </p:txBody>
      </p:sp>
    </p:spTree>
    <p:extLst>
      <p:ext uri="{BB962C8B-B14F-4D97-AF65-F5344CB8AC3E}">
        <p14:creationId xmlns:p14="http://schemas.microsoft.com/office/powerpoint/2010/main" val="77878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blinds(horizontal)">
                                      <p:cBhvr>
                                        <p:cTn id="7" dur="500"/>
                                        <p:tgtEl>
                                          <p:spTgt spid="245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80">
                                            <p:txEl>
                                              <p:pRg st="1" end="1"/>
                                            </p:txEl>
                                          </p:spTgt>
                                        </p:tgtEl>
                                        <p:attrNameLst>
                                          <p:attrName>style.visibility</p:attrName>
                                        </p:attrNameLst>
                                      </p:cBhvr>
                                      <p:to>
                                        <p:strVal val="visible"/>
                                      </p:to>
                                    </p:set>
                                    <p:animEffect transition="in" filter="blinds(horizontal)">
                                      <p:cBhvr>
                                        <p:cTn id="12" dur="500"/>
                                        <p:tgtEl>
                                          <p:spTgt spid="245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580">
                                            <p:txEl>
                                              <p:pRg st="2" end="2"/>
                                            </p:txEl>
                                          </p:spTgt>
                                        </p:tgtEl>
                                        <p:attrNameLst>
                                          <p:attrName>style.visibility</p:attrName>
                                        </p:attrNameLst>
                                      </p:cBhvr>
                                      <p:to>
                                        <p:strVal val="visible"/>
                                      </p:to>
                                    </p:set>
                                    <p:animEffect transition="in" filter="blinds(horizontal)">
                                      <p:cBhvr>
                                        <p:cTn id="17" dur="500"/>
                                        <p:tgtEl>
                                          <p:spTgt spid="245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580">
                                            <p:txEl>
                                              <p:pRg st="4" end="4"/>
                                            </p:txEl>
                                          </p:spTgt>
                                        </p:tgtEl>
                                        <p:attrNameLst>
                                          <p:attrName>style.visibility</p:attrName>
                                        </p:attrNameLst>
                                      </p:cBhvr>
                                      <p:to>
                                        <p:strVal val="visible"/>
                                      </p:to>
                                    </p:set>
                                    <p:animEffect transition="in" filter="blinds(horizontal)">
                                      <p:cBhvr>
                                        <p:cTn id="22" dur="500"/>
                                        <p:tgtEl>
                                          <p:spTgt spid="24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p:txBody>
          <a:bodyPr/>
          <a:lstStyle/>
          <a:p>
            <a:pPr>
              <a:buFontTx/>
              <a:buNone/>
            </a:pPr>
            <a:r>
              <a:rPr lang="en-US">
                <a:latin typeface="Arial" charset="0"/>
              </a:rPr>
              <a:t>At this point you must have read Chapters 1 &amp; 2 from the textbook. I also suggest that you try out some of the end-of-chapter problems.</a:t>
            </a:r>
          </a:p>
        </p:txBody>
      </p:sp>
      <p:sp>
        <p:nvSpPr>
          <p:cNvPr id="25603"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新細明體" charset="0"/>
                <a:cs typeface="新細明體" charset="0"/>
              </a:defRPr>
            </a:lvl1pPr>
            <a:lvl2pPr marL="742950" indent="-285750" eaLnBrk="0" hangingPunct="0">
              <a:defRPr>
                <a:solidFill>
                  <a:schemeClr val="tx1"/>
                </a:solidFill>
                <a:latin typeface="Arial" charset="0"/>
                <a:ea typeface="新細明體" charset="0"/>
                <a:cs typeface="新細明體" charset="0"/>
              </a:defRPr>
            </a:lvl2pPr>
            <a:lvl3pPr marL="1143000" indent="-228600" eaLnBrk="0" hangingPunct="0">
              <a:defRPr>
                <a:solidFill>
                  <a:schemeClr val="tx1"/>
                </a:solidFill>
                <a:latin typeface="Arial" charset="0"/>
                <a:ea typeface="新細明體" charset="0"/>
                <a:cs typeface="新細明體" charset="0"/>
              </a:defRPr>
            </a:lvl3pPr>
            <a:lvl4pPr marL="1600200" indent="-228600" eaLnBrk="0" hangingPunct="0">
              <a:defRPr>
                <a:solidFill>
                  <a:schemeClr val="tx1"/>
                </a:solidFill>
                <a:latin typeface="Arial" charset="0"/>
                <a:ea typeface="新細明體" charset="0"/>
                <a:cs typeface="新細明體" charset="0"/>
              </a:defRPr>
            </a:lvl4pPr>
            <a:lvl5pPr marL="2057400" indent="-228600" eaLnBrk="0" hangingPunct="0">
              <a:defRPr>
                <a:solidFill>
                  <a:schemeClr val="tx1"/>
                </a:solidFill>
                <a:latin typeface="Arial" charset="0"/>
                <a:ea typeface="新細明體" charset="0"/>
                <a:cs typeface="新細明體" charset="0"/>
              </a:defRPr>
            </a:lvl5pPr>
            <a:lvl6pPr marL="2514600" indent="-228600" eaLnBrk="0" fontAlgn="base" hangingPunct="0">
              <a:spcBef>
                <a:spcPct val="0"/>
              </a:spcBef>
              <a:spcAft>
                <a:spcPct val="0"/>
              </a:spcAft>
              <a:defRPr>
                <a:solidFill>
                  <a:schemeClr val="tx1"/>
                </a:solidFill>
                <a:latin typeface="Arial" charset="0"/>
                <a:ea typeface="新細明體" charset="0"/>
                <a:cs typeface="新細明體" charset="0"/>
              </a:defRPr>
            </a:lvl6pPr>
            <a:lvl7pPr marL="2971800" indent="-228600" eaLnBrk="0" fontAlgn="base" hangingPunct="0">
              <a:spcBef>
                <a:spcPct val="0"/>
              </a:spcBef>
              <a:spcAft>
                <a:spcPct val="0"/>
              </a:spcAft>
              <a:defRPr>
                <a:solidFill>
                  <a:schemeClr val="tx1"/>
                </a:solidFill>
                <a:latin typeface="Arial" charset="0"/>
                <a:ea typeface="新細明體" charset="0"/>
                <a:cs typeface="新細明體" charset="0"/>
              </a:defRPr>
            </a:lvl7pPr>
            <a:lvl8pPr marL="3429000" indent="-228600" eaLnBrk="0" fontAlgn="base" hangingPunct="0">
              <a:spcBef>
                <a:spcPct val="0"/>
              </a:spcBef>
              <a:spcAft>
                <a:spcPct val="0"/>
              </a:spcAft>
              <a:defRPr>
                <a:solidFill>
                  <a:schemeClr val="tx1"/>
                </a:solidFill>
                <a:latin typeface="Arial" charset="0"/>
                <a:ea typeface="新細明體" charset="0"/>
                <a:cs typeface="新細明體" charset="0"/>
              </a:defRPr>
            </a:lvl8pPr>
            <a:lvl9pPr marL="3886200" indent="-228600" eaLnBrk="0" fontAlgn="base" hangingPunct="0">
              <a:spcBef>
                <a:spcPct val="0"/>
              </a:spcBef>
              <a:spcAft>
                <a:spcPct val="0"/>
              </a:spcAft>
              <a:defRPr>
                <a:solidFill>
                  <a:schemeClr val="tx1"/>
                </a:solidFill>
                <a:latin typeface="Arial" charset="0"/>
                <a:ea typeface="新細明體" charset="0"/>
                <a:cs typeface="新細明體" charset="0"/>
              </a:defRPr>
            </a:lvl9pPr>
          </a:lstStyle>
          <a:p>
            <a:pPr eaLnBrk="1" hangingPunct="1"/>
            <a:fld id="{B9572108-7A88-B14A-889A-147AFC8E8C0A}" type="slidenum">
              <a:rPr lang="en-US"/>
              <a:pPr eaLnBrk="1" hangingPunct="1"/>
              <a:t>35</a:t>
            </a:fld>
            <a:endParaRPr lang="en-US"/>
          </a:p>
        </p:txBody>
      </p:sp>
    </p:spTree>
    <p:extLst>
      <p:ext uri="{BB962C8B-B14F-4D97-AF65-F5344CB8AC3E}">
        <p14:creationId xmlns:p14="http://schemas.microsoft.com/office/powerpoint/2010/main" val="7093076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TW" dirty="0">
                <a:latin typeface="Arial" charset="0"/>
                <a:ea typeface="新細明體" charset="0"/>
                <a:cs typeface="新細明體" charset="0"/>
              </a:rPr>
              <a:t>Sorting algorithms</a:t>
            </a:r>
            <a:endParaRPr kumimoji="1" lang="zh-CN" altLang="en-US" dirty="0"/>
          </a:p>
        </p:txBody>
      </p:sp>
      <p:sp>
        <p:nvSpPr>
          <p:cNvPr id="3" name="内容占位符 2"/>
          <p:cNvSpPr>
            <a:spLocks noGrp="1"/>
          </p:cNvSpPr>
          <p:nvPr>
            <p:ph idx="1"/>
          </p:nvPr>
        </p:nvSpPr>
        <p:spPr/>
        <p:txBody>
          <a:bodyPr>
            <a:normAutofit lnSpcReduction="10000"/>
          </a:bodyPr>
          <a:lstStyle/>
          <a:p>
            <a:pPr>
              <a:lnSpc>
                <a:spcPct val="90000"/>
              </a:lnSpc>
            </a:pPr>
            <a:r>
              <a:rPr lang="en-US" altLang="zh-TW" dirty="0">
                <a:solidFill>
                  <a:schemeClr val="tx2">
                    <a:lumMod val="60000"/>
                    <a:lumOff val="40000"/>
                  </a:schemeClr>
                </a:solidFill>
                <a:latin typeface="Arial" charset="0"/>
                <a:ea typeface="新細明體" charset="0"/>
                <a:cs typeface="新細明體" charset="0"/>
              </a:rPr>
              <a:t>Bubble, Selection, Insertion: </a:t>
            </a:r>
          </a:p>
          <a:p>
            <a:pPr lvl="1">
              <a:lnSpc>
                <a:spcPct val="90000"/>
              </a:lnSpc>
            </a:pPr>
            <a:r>
              <a:rPr lang="en-US" altLang="zh-TW" dirty="0">
                <a:latin typeface="Arial" charset="0"/>
                <a:ea typeface="新細明體" charset="0"/>
                <a:cs typeface="新細明體" charset="0"/>
              </a:rPr>
              <a:t>Non-recursive</a:t>
            </a:r>
          </a:p>
          <a:p>
            <a:pPr lvl="1">
              <a:lnSpc>
                <a:spcPct val="90000"/>
              </a:lnSpc>
            </a:pPr>
            <a:r>
              <a:rPr lang="en-US" altLang="zh-TW" dirty="0">
                <a:latin typeface="Arial" charset="0"/>
                <a:ea typeface="新細明體" charset="0"/>
                <a:cs typeface="新細明體" charset="0"/>
              </a:rPr>
              <a:t>In place: only a constant number of additional storage locations (for local variables) are used outside the array.</a:t>
            </a:r>
          </a:p>
          <a:p>
            <a:pPr>
              <a:lnSpc>
                <a:spcPct val="90000"/>
              </a:lnSpc>
            </a:pPr>
            <a:r>
              <a:rPr lang="en-US" altLang="zh-TW" dirty="0">
                <a:solidFill>
                  <a:schemeClr val="tx2">
                    <a:lumMod val="60000"/>
                    <a:lumOff val="40000"/>
                  </a:schemeClr>
                </a:solidFill>
                <a:latin typeface="Arial" charset="0"/>
                <a:ea typeface="新細明體" charset="0"/>
                <a:cs typeface="新細明體" charset="0"/>
              </a:rPr>
              <a:t>Merge sort : </a:t>
            </a:r>
          </a:p>
          <a:p>
            <a:pPr lvl="1">
              <a:lnSpc>
                <a:spcPct val="90000"/>
              </a:lnSpc>
            </a:pPr>
            <a:r>
              <a:rPr lang="en-US" altLang="zh-TW" dirty="0">
                <a:latin typeface="Arial" charset="0"/>
                <a:ea typeface="新細明體" charset="0"/>
                <a:cs typeface="新細明體" charset="0"/>
              </a:rPr>
              <a:t>Recursive; Not in place.</a:t>
            </a:r>
          </a:p>
          <a:p>
            <a:pPr>
              <a:lnSpc>
                <a:spcPct val="90000"/>
              </a:lnSpc>
            </a:pPr>
            <a:r>
              <a:rPr lang="en-US" altLang="zh-TW" dirty="0">
                <a:solidFill>
                  <a:schemeClr val="tx2">
                    <a:lumMod val="60000"/>
                    <a:lumOff val="40000"/>
                  </a:schemeClr>
                </a:solidFill>
                <a:latin typeface="Arial" charset="0"/>
                <a:ea typeface="新細明體" charset="0"/>
                <a:cs typeface="新細明體" charset="0"/>
              </a:rPr>
              <a:t>Heap sort </a:t>
            </a:r>
            <a:r>
              <a:rPr lang="en-US" altLang="zh-TW" dirty="0">
                <a:latin typeface="Arial" charset="0"/>
                <a:ea typeface="新細明體" charset="0"/>
                <a:cs typeface="新細明體" charset="0"/>
              </a:rPr>
              <a:t>: (Chapter 6) </a:t>
            </a:r>
          </a:p>
          <a:p>
            <a:pPr lvl="1">
              <a:lnSpc>
                <a:spcPct val="90000"/>
              </a:lnSpc>
            </a:pPr>
            <a:r>
              <a:rPr lang="en-US" altLang="zh-TW" dirty="0">
                <a:latin typeface="Arial" charset="0"/>
                <a:ea typeface="新細明體" charset="0"/>
                <a:cs typeface="新細明體" charset="0"/>
              </a:rPr>
              <a:t>Non-recursive</a:t>
            </a:r>
          </a:p>
          <a:p>
            <a:pPr lvl="1">
              <a:lnSpc>
                <a:spcPct val="90000"/>
              </a:lnSpc>
            </a:pPr>
            <a:r>
              <a:rPr lang="en-US" altLang="zh-CN" dirty="0">
                <a:latin typeface="Arial" charset="0"/>
                <a:ea typeface="新細明體" charset="0"/>
                <a:cs typeface="新細明體" charset="0"/>
              </a:rPr>
              <a:t>In place</a:t>
            </a:r>
            <a:endParaRPr lang="en-US" altLang="zh-TW" dirty="0">
              <a:latin typeface="Arial" charset="0"/>
              <a:ea typeface="新細明體" charset="0"/>
              <a:cs typeface="新細明體" charset="0"/>
            </a:endParaRPr>
          </a:p>
          <a:p>
            <a:pPr lvl="1">
              <a:lnSpc>
                <a:spcPct val="90000"/>
              </a:lnSpc>
            </a:pPr>
            <a:r>
              <a:rPr lang="en-US" altLang="zh-TW" dirty="0">
                <a:latin typeface="Arial" charset="0"/>
                <a:ea typeface="新細明體" charset="0"/>
                <a:cs typeface="新細明體" charset="0"/>
              </a:rPr>
              <a:t>Sorts n numbers in place in O(</a:t>
            </a:r>
            <a:r>
              <a:rPr lang="en-US" altLang="zh-TW" dirty="0" err="1">
                <a:latin typeface="Arial" charset="0"/>
                <a:ea typeface="新細明體" charset="0"/>
                <a:cs typeface="新細明體" charset="0"/>
              </a:rPr>
              <a:t>nlgn</a:t>
            </a:r>
            <a:r>
              <a:rPr lang="en-US" altLang="zh-TW" dirty="0">
                <a:latin typeface="Arial" charset="0"/>
                <a:ea typeface="新細明體" charset="0"/>
                <a:cs typeface="新細明體" charset="0"/>
              </a:rPr>
              <a:t>)</a:t>
            </a:r>
          </a:p>
        </p:txBody>
      </p:sp>
    </p:spTree>
    <p:extLst>
      <p:ext uri="{BB962C8B-B14F-4D97-AF65-F5344CB8AC3E}">
        <p14:creationId xmlns:p14="http://schemas.microsoft.com/office/powerpoint/2010/main" val="218465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latin typeface="Arial" charset="0"/>
                <a:ea typeface="新細明體" charset="0"/>
                <a:cs typeface="新細明體" charset="0"/>
              </a:rPr>
              <a:t>Sorting algorithm	</a:t>
            </a:r>
            <a:endParaRPr kumimoji="1" lang="zh-CN" altLang="en-US" dirty="0"/>
          </a:p>
        </p:txBody>
      </p:sp>
      <p:sp>
        <p:nvSpPr>
          <p:cNvPr id="3" name="内容占位符 2"/>
          <p:cNvSpPr>
            <a:spLocks noGrp="1"/>
          </p:cNvSpPr>
          <p:nvPr>
            <p:ph idx="1"/>
          </p:nvPr>
        </p:nvSpPr>
        <p:spPr/>
        <p:txBody>
          <a:bodyPr/>
          <a:lstStyle/>
          <a:p>
            <a:pPr>
              <a:lnSpc>
                <a:spcPct val="90000"/>
              </a:lnSpc>
            </a:pPr>
            <a:r>
              <a:rPr lang="en-US" altLang="zh-TW" dirty="0">
                <a:solidFill>
                  <a:schemeClr val="tx2">
                    <a:lumMod val="60000"/>
                    <a:lumOff val="40000"/>
                  </a:schemeClr>
                </a:solidFill>
                <a:latin typeface="Arial" charset="0"/>
                <a:ea typeface="新細明體" charset="0"/>
                <a:cs typeface="新細明體" charset="0"/>
              </a:rPr>
              <a:t>Quick sort : </a:t>
            </a:r>
            <a:r>
              <a:rPr lang="en-US" altLang="zh-TW" dirty="0">
                <a:latin typeface="Arial" charset="0"/>
                <a:ea typeface="新細明體" charset="0"/>
                <a:cs typeface="新細明體" charset="0"/>
              </a:rPr>
              <a:t>(chapter 7)</a:t>
            </a:r>
          </a:p>
          <a:p>
            <a:pPr lvl="1">
              <a:lnSpc>
                <a:spcPct val="90000"/>
              </a:lnSpc>
            </a:pPr>
            <a:r>
              <a:rPr lang="en-US" altLang="zh-TW" dirty="0">
                <a:latin typeface="Arial" charset="0"/>
                <a:ea typeface="新細明體" charset="0"/>
                <a:cs typeface="新細明體" charset="0"/>
              </a:rPr>
              <a:t>Recursive</a:t>
            </a:r>
          </a:p>
          <a:p>
            <a:pPr lvl="1">
              <a:lnSpc>
                <a:spcPct val="90000"/>
              </a:lnSpc>
            </a:pPr>
            <a:r>
              <a:rPr lang="en-US" altLang="zh-TW" dirty="0">
                <a:latin typeface="Arial" charset="0"/>
                <a:ea typeface="新細明體" charset="0"/>
                <a:cs typeface="新細明體" charset="0"/>
              </a:rPr>
              <a:t>In place</a:t>
            </a:r>
          </a:p>
          <a:p>
            <a:pPr lvl="1">
              <a:lnSpc>
                <a:spcPct val="90000"/>
              </a:lnSpc>
            </a:pPr>
            <a:r>
              <a:rPr lang="en-US" altLang="zh-TW" dirty="0">
                <a:latin typeface="Arial" charset="0"/>
                <a:ea typeface="新細明體" charset="0"/>
                <a:cs typeface="新細明體" charset="0"/>
              </a:rPr>
              <a:t>Worst time complexity O(</a:t>
            </a:r>
            <a:r>
              <a:rPr lang="en-US" altLang="zh-TW" i="1" dirty="0">
                <a:latin typeface="Arial" charset="0"/>
                <a:ea typeface="新細明體" charset="0"/>
                <a:cs typeface="新細明體" charset="0"/>
              </a:rPr>
              <a:t>n</a:t>
            </a:r>
            <a:r>
              <a:rPr lang="en-US" altLang="zh-TW" baseline="30000" dirty="0">
                <a:latin typeface="Arial" charset="0"/>
                <a:ea typeface="新細明體" charset="0"/>
                <a:cs typeface="新細明體" charset="0"/>
              </a:rPr>
              <a:t>2</a:t>
            </a:r>
            <a:r>
              <a:rPr lang="en-US" altLang="zh-TW" dirty="0">
                <a:latin typeface="Arial" charset="0"/>
                <a:ea typeface="新細明體" charset="0"/>
                <a:cs typeface="新細明體" charset="0"/>
              </a:rPr>
              <a:t>); Average time complexity O(</a:t>
            </a:r>
            <a:r>
              <a:rPr lang="en-US" altLang="zh-TW" i="1" dirty="0">
                <a:latin typeface="Arial" charset="0"/>
                <a:ea typeface="新細明體" charset="0"/>
                <a:cs typeface="新細明體" charset="0"/>
              </a:rPr>
              <a:t>n</a:t>
            </a:r>
            <a:r>
              <a:rPr lang="en-US" altLang="zh-TW" dirty="0">
                <a:latin typeface="Arial" charset="0"/>
                <a:ea typeface="新細明體" charset="0"/>
                <a:cs typeface="新細明體" charset="0"/>
              </a:rPr>
              <a:t> </a:t>
            </a:r>
            <a:r>
              <a:rPr lang="en-US" altLang="zh-TW" dirty="0" err="1">
                <a:latin typeface="Arial" charset="0"/>
                <a:ea typeface="新細明體" charset="0"/>
                <a:cs typeface="新細明體" charset="0"/>
              </a:rPr>
              <a:t>log</a:t>
            </a:r>
            <a:r>
              <a:rPr lang="en-US" altLang="zh-TW" i="1" dirty="0" err="1">
                <a:latin typeface="Arial" charset="0"/>
                <a:ea typeface="新細明體" charset="0"/>
                <a:cs typeface="新細明體" charset="0"/>
              </a:rPr>
              <a:t>n</a:t>
            </a:r>
            <a:r>
              <a:rPr lang="en-US" altLang="zh-TW" dirty="0">
                <a:latin typeface="Arial" charset="0"/>
                <a:ea typeface="新細明體" charset="0"/>
                <a:cs typeface="新細明體" charset="0"/>
              </a:rPr>
              <a:t>)</a:t>
            </a:r>
          </a:p>
          <a:p>
            <a:pPr lvl="1">
              <a:lnSpc>
                <a:spcPct val="90000"/>
              </a:lnSpc>
            </a:pPr>
            <a:r>
              <a:rPr lang="en-US" altLang="zh-TW" dirty="0">
                <a:latin typeface="Arial" charset="0"/>
                <a:ea typeface="新細明體" charset="0"/>
                <a:cs typeface="新細明體" charset="0"/>
              </a:rPr>
              <a:t>Fastest general purpose sorting algorithm</a:t>
            </a:r>
          </a:p>
          <a:p>
            <a:pPr>
              <a:lnSpc>
                <a:spcPct val="90000"/>
              </a:lnSpc>
            </a:pPr>
            <a:r>
              <a:rPr lang="en-US" altLang="zh-TW" dirty="0">
                <a:solidFill>
                  <a:schemeClr val="tx2">
                    <a:lumMod val="60000"/>
                    <a:lumOff val="40000"/>
                  </a:schemeClr>
                </a:solidFill>
                <a:latin typeface="Arial" charset="0"/>
                <a:ea typeface="新細明體" charset="0"/>
                <a:cs typeface="新細明體" charset="0"/>
              </a:rPr>
              <a:t>Linear sorting algorithms </a:t>
            </a:r>
            <a:r>
              <a:rPr lang="en-US" altLang="zh-TW" dirty="0">
                <a:latin typeface="Arial" charset="0"/>
                <a:ea typeface="新細明體" charset="0"/>
                <a:cs typeface="新細明體" charset="0"/>
              </a:rPr>
              <a:t>: (chapter 8)</a:t>
            </a:r>
          </a:p>
          <a:p>
            <a:pPr lvl="1">
              <a:lnSpc>
                <a:spcPct val="90000"/>
              </a:lnSpc>
            </a:pPr>
            <a:r>
              <a:rPr lang="en-US" altLang="zh-TW" dirty="0">
                <a:latin typeface="Arial" charset="0"/>
                <a:ea typeface="新細明體" charset="0"/>
                <a:cs typeface="新細明體" charset="0"/>
              </a:rPr>
              <a:t>Counting sort</a:t>
            </a:r>
          </a:p>
          <a:p>
            <a:pPr lvl="1">
              <a:lnSpc>
                <a:spcPct val="90000"/>
              </a:lnSpc>
            </a:pPr>
            <a:r>
              <a:rPr lang="en-US" altLang="zh-TW" dirty="0">
                <a:latin typeface="Arial" charset="0"/>
                <a:ea typeface="新細明體" charset="0"/>
                <a:cs typeface="新細明體" charset="0"/>
              </a:rPr>
              <a:t>Radix sort</a:t>
            </a:r>
          </a:p>
          <a:p>
            <a:pPr lvl="1">
              <a:lnSpc>
                <a:spcPct val="90000"/>
              </a:lnSpc>
            </a:pPr>
            <a:r>
              <a:rPr lang="en-US" altLang="zh-TW" dirty="0">
                <a:latin typeface="Arial" charset="0"/>
                <a:ea typeface="新細明體" charset="0"/>
                <a:cs typeface="新細明體" charset="0"/>
              </a:rPr>
              <a:t>Bucket Sort</a:t>
            </a:r>
          </a:p>
          <a:p>
            <a:endParaRPr kumimoji="1" lang="zh-CN" altLang="en-US" dirty="0"/>
          </a:p>
        </p:txBody>
      </p:sp>
    </p:spTree>
    <p:extLst>
      <p:ext uri="{BB962C8B-B14F-4D97-AF65-F5344CB8AC3E}">
        <p14:creationId xmlns:p14="http://schemas.microsoft.com/office/powerpoint/2010/main" val="214323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heckerboard(across)">
                                      <p:cBhvr>
                                        <p:cTn id="18" dur="500"/>
                                        <p:tgtEl>
                                          <p:spTgt spid="3">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heckerboard(across)">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checkerboard(across)">
                                      <p:cBhvr>
                                        <p:cTn id="26" dur="500"/>
                                        <p:tgtEl>
                                          <p:spTgt spid="3">
                                            <p:txEl>
                                              <p:pRg st="5" end="5"/>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checkerboard(across)">
                                      <p:cBhvr>
                                        <p:cTn id="29" dur="500"/>
                                        <p:tgtEl>
                                          <p:spTgt spid="3">
                                            <p:txEl>
                                              <p:pRg st="6" end="6"/>
                                            </p:txEl>
                                          </p:spTgt>
                                        </p:tgtEl>
                                      </p:cBhvr>
                                    </p:animEffect>
                                  </p:childTnLst>
                                </p:cTn>
                              </p:par>
                              <p:par>
                                <p:cTn id="30" presetID="5" presetClass="entr" presetSubtype="1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par>
                                <p:cTn id="33" presetID="5" presetClass="entr" presetSubtype="1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checkerboard(across)">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Review</a:t>
            </a:r>
            <a:endParaRPr kumimoji="1" lang="zh-CN" altLang="en-US" dirty="0"/>
          </a:p>
        </p:txBody>
      </p:sp>
      <p:sp>
        <p:nvSpPr>
          <p:cNvPr id="3" name="内容占位符 2"/>
          <p:cNvSpPr>
            <a:spLocks noGrp="1"/>
          </p:cNvSpPr>
          <p:nvPr>
            <p:ph idx="1"/>
          </p:nvPr>
        </p:nvSpPr>
        <p:spPr/>
        <p:txBody>
          <a:bodyPr/>
          <a:lstStyle/>
          <a:p>
            <a:pPr marL="609600" indent="-609600">
              <a:spcBef>
                <a:spcPct val="0"/>
              </a:spcBef>
              <a:buNone/>
            </a:pPr>
            <a:r>
              <a:rPr lang="en-US" altLang="zh-CN" dirty="0">
                <a:latin typeface="Arial" charset="0"/>
              </a:rPr>
              <a:t>function find-max(</a:t>
            </a:r>
            <a:r>
              <a:rPr lang="en-US" altLang="zh-CN" dirty="0" err="1">
                <a:latin typeface="Arial" charset="0"/>
              </a:rPr>
              <a:t>A:array</a:t>
            </a:r>
            <a:r>
              <a:rPr lang="en-US" altLang="zh-CN" dirty="0">
                <a:latin typeface="Arial" charset="0"/>
              </a:rPr>
              <a:t> [</a:t>
            </a:r>
            <a:r>
              <a:rPr lang="en-US" altLang="zh-CN" dirty="0" err="1">
                <a:latin typeface="Arial" charset="0"/>
              </a:rPr>
              <a:t>i</a:t>
            </a:r>
            <a:r>
              <a:rPr lang="en-US" altLang="zh-CN" dirty="0">
                <a:latin typeface="Arial" charset="0"/>
              </a:rPr>
              <a:t>...j] of integer) </a:t>
            </a:r>
          </a:p>
          <a:p>
            <a:pPr marL="609600" indent="-609600">
              <a:spcBef>
                <a:spcPct val="0"/>
              </a:spcBef>
              <a:buNone/>
            </a:pPr>
            <a:r>
              <a:rPr lang="en-US" altLang="zh-CN" dirty="0">
                <a:latin typeface="Arial" charset="0"/>
              </a:rPr>
              <a:t>k: integer	</a:t>
            </a:r>
          </a:p>
          <a:p>
            <a:pPr marL="609600" indent="-609600">
              <a:spcBef>
                <a:spcPct val="0"/>
              </a:spcBef>
              <a:buNone/>
            </a:pPr>
            <a:r>
              <a:rPr lang="en-US" altLang="zh-CN" dirty="0">
                <a:latin typeface="Arial" charset="0"/>
              </a:rPr>
              <a:t>1 if </a:t>
            </a:r>
            <a:r>
              <a:rPr lang="en-US" altLang="zh-CN" dirty="0" err="1">
                <a:latin typeface="Arial" charset="0"/>
              </a:rPr>
              <a:t>i</a:t>
            </a:r>
            <a:r>
              <a:rPr lang="en-US" altLang="zh-CN" dirty="0">
                <a:latin typeface="Arial" charset="0"/>
              </a:rPr>
              <a:t>=j then return A[</a:t>
            </a:r>
            <a:r>
              <a:rPr lang="en-US" altLang="zh-CN" dirty="0" err="1">
                <a:latin typeface="Arial" charset="0"/>
              </a:rPr>
              <a:t>i</a:t>
            </a:r>
            <a:r>
              <a:rPr lang="en-US" altLang="zh-CN" dirty="0">
                <a:latin typeface="Arial" charset="0"/>
              </a:rPr>
              <a:t>]</a:t>
            </a:r>
            <a:endParaRPr lang="en-US" altLang="zh-CN" sz="2400" dirty="0">
              <a:solidFill>
                <a:schemeClr val="accent2"/>
              </a:solidFill>
              <a:latin typeface="Arial" charset="0"/>
            </a:endParaRPr>
          </a:p>
          <a:p>
            <a:pPr marL="609600" indent="-609600">
              <a:spcBef>
                <a:spcPct val="0"/>
              </a:spcBef>
              <a:buNone/>
            </a:pPr>
            <a:r>
              <a:rPr lang="en-US" altLang="zh-CN" dirty="0">
                <a:latin typeface="Arial" charset="0"/>
              </a:rPr>
              <a:t>   else</a:t>
            </a:r>
          </a:p>
          <a:p>
            <a:pPr marL="609600" indent="-609600">
              <a:spcBef>
                <a:spcPct val="0"/>
              </a:spcBef>
              <a:buNone/>
            </a:pPr>
            <a:r>
              <a:rPr lang="en-US" altLang="zh-CN" dirty="0">
                <a:latin typeface="Arial" charset="0"/>
              </a:rPr>
              <a:t>2	k</a:t>
            </a:r>
            <a:r>
              <a:rPr lang="en-US" altLang="zh-CN" dirty="0">
                <a:latin typeface="Arial" charset="0"/>
                <a:cs typeface="Arial" charset="0"/>
              </a:rPr>
              <a:t>← </a:t>
            </a:r>
            <a:r>
              <a:rPr lang="en-US" altLang="zh-CN" dirty="0">
                <a:latin typeface="Arial" charset="0"/>
              </a:rPr>
              <a:t>find-max(</a:t>
            </a:r>
            <a:r>
              <a:rPr lang="en-US" altLang="zh-CN" dirty="0" err="1">
                <a:latin typeface="Arial" charset="0"/>
              </a:rPr>
              <a:t>A:array</a:t>
            </a:r>
            <a:r>
              <a:rPr lang="en-US" altLang="zh-CN" dirty="0">
                <a:latin typeface="Arial" charset="0"/>
              </a:rPr>
              <a:t> [i+1...j])</a:t>
            </a:r>
          </a:p>
          <a:p>
            <a:pPr marL="609600" indent="-609600">
              <a:spcBef>
                <a:spcPct val="0"/>
              </a:spcBef>
              <a:buNone/>
            </a:pPr>
            <a:r>
              <a:rPr lang="en-US" altLang="zh-CN" dirty="0">
                <a:latin typeface="Arial" charset="0"/>
              </a:rPr>
              <a:t>3	if k&gt;A[</a:t>
            </a:r>
            <a:r>
              <a:rPr lang="en-US" altLang="zh-CN" dirty="0" err="1">
                <a:latin typeface="Arial" charset="0"/>
              </a:rPr>
              <a:t>i</a:t>
            </a:r>
            <a:r>
              <a:rPr lang="en-US" altLang="zh-CN" dirty="0">
                <a:latin typeface="Arial" charset="0"/>
              </a:rPr>
              <a:t>] then return k else return A[</a:t>
            </a:r>
            <a:r>
              <a:rPr lang="en-US" altLang="zh-CN" dirty="0" err="1">
                <a:latin typeface="Arial" charset="0"/>
              </a:rPr>
              <a:t>i</a:t>
            </a:r>
            <a:r>
              <a:rPr lang="en-US" altLang="zh-CN" dirty="0">
                <a:latin typeface="Arial" charset="0"/>
              </a:rPr>
              <a:t>]</a:t>
            </a:r>
          </a:p>
          <a:p>
            <a:endParaRPr kumimoji="1" lang="zh-CN" altLang="en-US" dirty="0"/>
          </a:p>
        </p:txBody>
      </p:sp>
    </p:spTree>
    <p:extLst>
      <p:ext uri="{BB962C8B-B14F-4D97-AF65-F5344CB8AC3E}">
        <p14:creationId xmlns:p14="http://schemas.microsoft.com/office/powerpoint/2010/main" val="5125758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Recursive call</a:t>
            </a:r>
            <a:endParaRPr kumimoji="1" lang="zh-CN" altLang="en-US" dirty="0"/>
          </a:p>
        </p:txBody>
      </p:sp>
      <p:sp>
        <p:nvSpPr>
          <p:cNvPr id="3" name="内容占位符 2"/>
          <p:cNvSpPr>
            <a:spLocks noGrp="1"/>
          </p:cNvSpPr>
          <p:nvPr>
            <p:ph idx="1"/>
          </p:nvPr>
        </p:nvSpPr>
        <p:spPr/>
        <p:txBody>
          <a:bodyPr/>
          <a:lstStyle/>
          <a:p>
            <a:r>
              <a:rPr lang="en-US" altLang="zh-CN" dirty="0">
                <a:latin typeface="Arial" charset="0"/>
              </a:rPr>
              <a:t>[3,1,2,5,4]</a:t>
            </a:r>
            <a:endParaRPr kumimoji="1" lang="zh-CN" altLang="en-US" dirty="0"/>
          </a:p>
        </p:txBody>
      </p:sp>
      <p:sp>
        <p:nvSpPr>
          <p:cNvPr id="4" name="文本框 3"/>
          <p:cNvSpPr txBox="1"/>
          <p:nvPr/>
        </p:nvSpPr>
        <p:spPr>
          <a:xfrm>
            <a:off x="2819400" y="2971800"/>
            <a:ext cx="2362200" cy="1938992"/>
          </a:xfrm>
          <a:prstGeom prst="rect">
            <a:avLst/>
          </a:prstGeom>
          <a:noFill/>
        </p:spPr>
        <p:txBody>
          <a:bodyPr wrap="square" rtlCol="0">
            <a:spAutoFit/>
          </a:bodyPr>
          <a:lstStyle/>
          <a:p>
            <a:r>
              <a:rPr kumimoji="1" lang="en-US" altLang="zh-CN" sz="2400" dirty="0">
                <a:latin typeface="+mj-lt"/>
              </a:rPr>
              <a:t>max(3, [1,2,5,4])</a:t>
            </a:r>
          </a:p>
          <a:p>
            <a:r>
              <a:rPr kumimoji="1" lang="en-US" altLang="zh-CN" sz="2400" dirty="0">
                <a:latin typeface="+mj-lt"/>
              </a:rPr>
              <a:t>max(1, [2,5,4])</a:t>
            </a:r>
          </a:p>
          <a:p>
            <a:r>
              <a:rPr kumimoji="1" lang="en-US" altLang="zh-CN" sz="2400" dirty="0">
                <a:latin typeface="+mj-lt"/>
              </a:rPr>
              <a:t>max(2, [5,4])</a:t>
            </a:r>
          </a:p>
          <a:p>
            <a:r>
              <a:rPr kumimoji="1" lang="en-US" altLang="zh-CN" sz="2400" dirty="0">
                <a:latin typeface="+mj-lt"/>
              </a:rPr>
              <a:t>max(5, [4])</a:t>
            </a:r>
          </a:p>
          <a:p>
            <a:r>
              <a:rPr kumimoji="1" lang="en-US" altLang="zh-CN" sz="2400" dirty="0">
                <a:latin typeface="+mj-lt"/>
              </a:rPr>
              <a:t>[4]</a:t>
            </a:r>
            <a:endParaRPr kumimoji="1" lang="zh-CN" altLang="en-US" sz="2400" dirty="0">
              <a:latin typeface="+mj-lt"/>
            </a:endParaRPr>
          </a:p>
        </p:txBody>
      </p:sp>
      <p:sp>
        <p:nvSpPr>
          <p:cNvPr id="5" name="文本框 4"/>
          <p:cNvSpPr txBox="1"/>
          <p:nvPr/>
        </p:nvSpPr>
        <p:spPr>
          <a:xfrm>
            <a:off x="5943600" y="2971800"/>
            <a:ext cx="609600" cy="1938992"/>
          </a:xfrm>
          <a:prstGeom prst="rect">
            <a:avLst/>
          </a:prstGeom>
          <a:noFill/>
        </p:spPr>
        <p:txBody>
          <a:bodyPr wrap="square" rtlCol="0">
            <a:spAutoFit/>
          </a:bodyPr>
          <a:lstStyle/>
          <a:p>
            <a:r>
              <a:rPr kumimoji="1" lang="en-US" altLang="zh-CN" sz="2400" dirty="0">
                <a:latin typeface="+mj-lt"/>
              </a:rPr>
              <a:t>5</a:t>
            </a:r>
          </a:p>
          <a:p>
            <a:r>
              <a:rPr kumimoji="1" lang="en-US" altLang="zh-CN" sz="2400" dirty="0">
                <a:latin typeface="+mj-lt"/>
              </a:rPr>
              <a:t>5</a:t>
            </a:r>
          </a:p>
          <a:p>
            <a:r>
              <a:rPr kumimoji="1" lang="en-US" altLang="zh-CN" sz="2400" dirty="0">
                <a:latin typeface="+mj-lt"/>
              </a:rPr>
              <a:t>5</a:t>
            </a:r>
          </a:p>
          <a:p>
            <a:r>
              <a:rPr kumimoji="1" lang="en-US" altLang="zh-CN" sz="2400" dirty="0">
                <a:latin typeface="+mj-lt"/>
              </a:rPr>
              <a:t>5</a:t>
            </a:r>
          </a:p>
          <a:p>
            <a:r>
              <a:rPr kumimoji="1" lang="en-US" altLang="zh-CN" sz="2400" dirty="0">
                <a:latin typeface="+mj-lt"/>
              </a:rPr>
              <a:t>4</a:t>
            </a:r>
            <a:endParaRPr kumimoji="1" lang="zh-CN" altLang="en-US" sz="2400" dirty="0">
              <a:latin typeface="+mj-lt"/>
            </a:endParaRPr>
          </a:p>
        </p:txBody>
      </p:sp>
      <p:sp>
        <p:nvSpPr>
          <p:cNvPr id="6" name="下箭头 5"/>
          <p:cNvSpPr/>
          <p:nvPr/>
        </p:nvSpPr>
        <p:spPr>
          <a:xfrm>
            <a:off x="2362200" y="3352800"/>
            <a:ext cx="304800" cy="12192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下箭头 6"/>
          <p:cNvSpPr/>
          <p:nvPr/>
        </p:nvSpPr>
        <p:spPr>
          <a:xfrm flipV="1">
            <a:off x="6400800" y="3352800"/>
            <a:ext cx="304800" cy="12192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1752600" y="3733800"/>
            <a:ext cx="684803" cy="369332"/>
          </a:xfrm>
          <a:prstGeom prst="rect">
            <a:avLst/>
          </a:prstGeom>
          <a:noFill/>
        </p:spPr>
        <p:txBody>
          <a:bodyPr wrap="none" rtlCol="0">
            <a:spAutoFit/>
          </a:bodyPr>
          <a:lstStyle/>
          <a:p>
            <a:r>
              <a:rPr kumimoji="1" lang="en-US" altLang="zh-CN" dirty="0"/>
              <a:t>push</a:t>
            </a:r>
            <a:endParaRPr kumimoji="1" lang="zh-CN" altLang="en-US" dirty="0"/>
          </a:p>
        </p:txBody>
      </p:sp>
      <p:sp>
        <p:nvSpPr>
          <p:cNvPr id="9" name="文本框 8"/>
          <p:cNvSpPr txBox="1"/>
          <p:nvPr/>
        </p:nvSpPr>
        <p:spPr>
          <a:xfrm>
            <a:off x="6858000" y="3886200"/>
            <a:ext cx="569387" cy="369332"/>
          </a:xfrm>
          <a:prstGeom prst="rect">
            <a:avLst/>
          </a:prstGeom>
          <a:noFill/>
        </p:spPr>
        <p:txBody>
          <a:bodyPr wrap="none" rtlCol="0">
            <a:spAutoFit/>
          </a:bodyPr>
          <a:lstStyle/>
          <a:p>
            <a:r>
              <a:rPr kumimoji="1" lang="en-US" altLang="zh-CN" dirty="0"/>
              <a:t>pop</a:t>
            </a:r>
            <a:endParaRPr kumimoji="1" lang="zh-CN" altLang="en-US" dirty="0"/>
          </a:p>
        </p:txBody>
      </p:sp>
    </p:spTree>
    <p:extLst>
      <p:ext uri="{BB962C8B-B14F-4D97-AF65-F5344CB8AC3E}">
        <p14:creationId xmlns:p14="http://schemas.microsoft.com/office/powerpoint/2010/main" val="99294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00"/>
                                        <p:tgtEl>
                                          <p:spTgt spid="7"/>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Bubble Sort</a:t>
            </a:r>
            <a:endParaRPr kumimoji="1" lang="zh-CN" altLang="en-US" dirty="0"/>
          </a:p>
        </p:txBody>
      </p:sp>
      <p:pic>
        <p:nvPicPr>
          <p:cNvPr id="7" name="Bubble-sort-example-300px.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3600" y="1981200"/>
            <a:ext cx="6731000" cy="4038600"/>
          </a:xfrm>
          <a:prstGeom prst="rect">
            <a:avLst/>
          </a:prstGeom>
        </p:spPr>
      </p:pic>
    </p:spTree>
    <p:extLst>
      <p:ext uri="{BB962C8B-B14F-4D97-AF65-F5344CB8AC3E}">
        <p14:creationId xmlns:p14="http://schemas.microsoft.com/office/powerpoint/2010/main" val="32020573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5400" dirty="0">
                <a:latin typeface="Arial" charset="0"/>
              </a:rPr>
              <a:t>Proving Correctness of Recursive Algorithms</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latin typeface="Arial" charset="0"/>
              </a:rPr>
              <a:t>To prove that find-max correctly finds the max number in an array of n integers:</a:t>
            </a:r>
          </a:p>
          <a:p>
            <a:endParaRPr kumimoji="1" lang="en-US" altLang="zh-CN" dirty="0"/>
          </a:p>
          <a:p>
            <a:pPr>
              <a:buNone/>
            </a:pPr>
            <a:endParaRPr lang="en-US" altLang="zh-CN" sz="3200" dirty="0">
              <a:latin typeface="Arial" charset="0"/>
            </a:endParaRPr>
          </a:p>
          <a:p>
            <a:pPr>
              <a:buNone/>
            </a:pPr>
            <a:r>
              <a:rPr lang="en-US" altLang="zh-CN" sz="3200" dirty="0">
                <a:latin typeface="Arial" charset="0"/>
              </a:rPr>
              <a:t>1. Proving the Base Cases:</a:t>
            </a:r>
          </a:p>
          <a:p>
            <a:pPr>
              <a:buNone/>
            </a:pPr>
            <a:r>
              <a:rPr lang="en-US" altLang="zh-CN" sz="2800" dirty="0">
                <a:latin typeface="Arial" charset="0"/>
              </a:rPr>
              <a:t>	If A is an array of length 1, by definition its element is the max.</a:t>
            </a:r>
          </a:p>
          <a:p>
            <a:pPr>
              <a:buNone/>
            </a:pPr>
            <a:r>
              <a:rPr lang="en-US" altLang="zh-CN" sz="2800" dirty="0">
                <a:latin typeface="Arial" charset="0"/>
              </a:rPr>
              <a:t>	Statement 1 of the algorithm returns the single element if array size is 1, so the algorithm is correct for the base case input.</a:t>
            </a:r>
          </a:p>
          <a:p>
            <a:endParaRPr kumimoji="1" lang="zh-CN" altLang="en-US" dirty="0"/>
          </a:p>
        </p:txBody>
      </p:sp>
    </p:spTree>
    <p:extLst>
      <p:ext uri="{BB962C8B-B14F-4D97-AF65-F5344CB8AC3E}">
        <p14:creationId xmlns:p14="http://schemas.microsoft.com/office/powerpoint/2010/main" val="42355313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charset="0"/>
              </a:rPr>
              <a:t>Correctness Proof (contd.)</a:t>
            </a:r>
            <a:endParaRPr kumimoji="1" lang="zh-CN" altLang="en-US" dirty="0"/>
          </a:p>
        </p:txBody>
      </p:sp>
      <p:sp>
        <p:nvSpPr>
          <p:cNvPr id="3" name="内容占位符 2"/>
          <p:cNvSpPr>
            <a:spLocks noGrp="1"/>
          </p:cNvSpPr>
          <p:nvPr>
            <p:ph idx="1"/>
          </p:nvPr>
        </p:nvSpPr>
        <p:spPr/>
        <p:txBody>
          <a:bodyPr/>
          <a:lstStyle/>
          <a:p>
            <a:pPr>
              <a:buNone/>
            </a:pPr>
            <a:r>
              <a:rPr lang="en-US" altLang="zh-CN" dirty="0">
                <a:latin typeface="Arial" charset="0"/>
              </a:rPr>
              <a:t>Making the Inductive Hypothesis</a:t>
            </a:r>
          </a:p>
          <a:p>
            <a:pPr>
              <a:buNone/>
            </a:pPr>
            <a:r>
              <a:rPr lang="en-US" altLang="zh-CN" dirty="0">
                <a:latin typeface="Arial" charset="0"/>
              </a:rPr>
              <a:t>	</a:t>
            </a:r>
            <a:r>
              <a:rPr lang="en-US" altLang="zh-CN" sz="2400" dirty="0">
                <a:latin typeface="Arial" charset="0"/>
              </a:rPr>
              <a:t>Assume the algorithm returns the correct max element for all arrays of size from 1 to k, for some constant k&gt;=1.</a:t>
            </a:r>
          </a:p>
          <a:p>
            <a:pPr marL="0" indent="0">
              <a:buNone/>
            </a:pPr>
            <a:endParaRPr kumimoji="1" lang="zh-CN" altLang="en-US" dirty="0"/>
          </a:p>
        </p:txBody>
      </p:sp>
    </p:spTree>
    <p:extLst>
      <p:ext uri="{BB962C8B-B14F-4D97-AF65-F5344CB8AC3E}">
        <p14:creationId xmlns:p14="http://schemas.microsoft.com/office/powerpoint/2010/main" val="4016026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charset="0"/>
              </a:rPr>
              <a:t>Correctness Proof (contd.)</a:t>
            </a:r>
            <a:endParaRPr kumimoji="1" lang="zh-CN" altLang="en-US" dirty="0"/>
          </a:p>
        </p:txBody>
      </p:sp>
      <p:sp>
        <p:nvSpPr>
          <p:cNvPr id="3" name="内容占位符 2"/>
          <p:cNvSpPr>
            <a:spLocks noGrp="1"/>
          </p:cNvSpPr>
          <p:nvPr>
            <p:ph idx="1"/>
          </p:nvPr>
        </p:nvSpPr>
        <p:spPr/>
        <p:txBody>
          <a:bodyPr>
            <a:normAutofit fontScale="92500"/>
          </a:bodyPr>
          <a:lstStyle/>
          <a:p>
            <a:pPr>
              <a:lnSpc>
                <a:spcPct val="80000"/>
              </a:lnSpc>
              <a:buNone/>
            </a:pPr>
            <a:r>
              <a:rPr lang="en-US" altLang="zh-CN" sz="2800" dirty="0">
                <a:latin typeface="Arial" charset="0"/>
              </a:rPr>
              <a:t>If k&gt;=1 then k+1&gt;1. So the input array contains more than one element, so j&gt;</a:t>
            </a:r>
            <a:r>
              <a:rPr lang="en-US" altLang="zh-CN" sz="2800" dirty="0" err="1">
                <a:latin typeface="Arial" charset="0"/>
              </a:rPr>
              <a:t>i</a:t>
            </a:r>
            <a:r>
              <a:rPr lang="en-US" altLang="zh-CN" sz="2800" dirty="0">
                <a:latin typeface="Arial" charset="0"/>
              </a:rPr>
              <a:t>, i.e., the condition checking in S#1 will fail, and S#2-S#3 will be executed.</a:t>
            </a:r>
          </a:p>
          <a:p>
            <a:pPr>
              <a:lnSpc>
                <a:spcPct val="80000"/>
              </a:lnSpc>
              <a:buNone/>
            </a:pPr>
            <a:endParaRPr lang="en-US" altLang="zh-CN" sz="2800" dirty="0">
              <a:latin typeface="Arial" charset="0"/>
            </a:endParaRPr>
          </a:p>
          <a:p>
            <a:pPr>
              <a:lnSpc>
                <a:spcPct val="80000"/>
              </a:lnSpc>
              <a:buNone/>
            </a:pPr>
            <a:r>
              <a:rPr lang="en-US" altLang="zh-CN" sz="2800" dirty="0">
                <a:latin typeface="Arial" charset="0"/>
              </a:rPr>
              <a:t>After S#2 is executed, the variable k will contain the max element in the </a:t>
            </a:r>
            <a:r>
              <a:rPr lang="en-US" altLang="zh-CN" sz="2800" dirty="0" err="1">
                <a:latin typeface="Arial" charset="0"/>
              </a:rPr>
              <a:t>subarray</a:t>
            </a:r>
            <a:r>
              <a:rPr lang="en-US" altLang="zh-CN" sz="2800" dirty="0">
                <a:latin typeface="Arial" charset="0"/>
              </a:rPr>
              <a:t> A[i+1…j] of size k (by the Inductive Hypothesis).</a:t>
            </a:r>
          </a:p>
          <a:p>
            <a:pPr>
              <a:lnSpc>
                <a:spcPct val="80000"/>
              </a:lnSpc>
              <a:buNone/>
            </a:pPr>
            <a:r>
              <a:rPr lang="en-US" altLang="zh-CN" sz="2800" dirty="0">
                <a:latin typeface="Arial" charset="0"/>
              </a:rPr>
              <a:t>S#3 will choose and return the larger of A[</a:t>
            </a:r>
            <a:r>
              <a:rPr lang="en-US" altLang="zh-CN" sz="2800" dirty="0" err="1">
                <a:latin typeface="Arial" charset="0"/>
              </a:rPr>
              <a:t>i</a:t>
            </a:r>
            <a:r>
              <a:rPr lang="en-US" altLang="zh-CN" sz="2800" dirty="0">
                <a:latin typeface="Arial" charset="0"/>
              </a:rPr>
              <a:t>] or k.</a:t>
            </a:r>
          </a:p>
          <a:p>
            <a:pPr>
              <a:lnSpc>
                <a:spcPct val="80000"/>
              </a:lnSpc>
              <a:buNone/>
            </a:pPr>
            <a:endParaRPr lang="en-US" altLang="zh-CN" sz="2800" dirty="0">
              <a:latin typeface="Arial" charset="0"/>
            </a:endParaRPr>
          </a:p>
          <a:p>
            <a:pPr>
              <a:lnSpc>
                <a:spcPct val="80000"/>
              </a:lnSpc>
              <a:buNone/>
            </a:pPr>
            <a:r>
              <a:rPr lang="en-US" altLang="zh-CN" sz="2800" dirty="0">
                <a:latin typeface="Arial" charset="0"/>
              </a:rPr>
              <a:t>I.e., the algorithm will return the larger of the first element of the array and the max element in the rest of the array when the input is of size k+1.</a:t>
            </a:r>
          </a:p>
          <a:p>
            <a:pPr>
              <a:lnSpc>
                <a:spcPct val="80000"/>
              </a:lnSpc>
              <a:buNone/>
            </a:pPr>
            <a:endParaRPr lang="zh-CN" altLang="en-US" sz="2800" dirty="0">
              <a:latin typeface="Arial" charset="0"/>
            </a:endParaRPr>
          </a:p>
          <a:p>
            <a:pPr marL="0" indent="0">
              <a:buNone/>
            </a:pPr>
            <a:endParaRPr kumimoji="1" lang="zh-CN" altLang="en-US" dirty="0"/>
          </a:p>
        </p:txBody>
      </p:sp>
    </p:spTree>
    <p:extLst>
      <p:ext uri="{BB962C8B-B14F-4D97-AF65-F5344CB8AC3E}">
        <p14:creationId xmlns:p14="http://schemas.microsoft.com/office/powerpoint/2010/main" val="1001579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Hanoi Tower</a:t>
            </a:r>
            <a:endParaRPr kumimoji="1" lang="zh-CN" altLang="en-US" dirty="0"/>
          </a:p>
        </p:txBody>
      </p:sp>
      <p:pic>
        <p:nvPicPr>
          <p:cNvPr id="4" name="内容占位符 3"/>
          <p:cNvPicPr>
            <a:picLocks noGrp="1" noChangeAspect="1"/>
          </p:cNvPicPr>
          <p:nvPr>
            <p:ph idx="1"/>
          </p:nvPr>
        </p:nvPicPr>
        <p:blipFill>
          <a:blip r:embed="rId4"/>
          <a:srcRect l="8736" r="8736"/>
          <a:stretch>
            <a:fillRect/>
          </a:stretch>
        </p:blipFill>
        <p:spPr>
          <a:xfrm>
            <a:off x="4133850" y="1219200"/>
            <a:ext cx="4857750" cy="2590800"/>
          </a:xfrm>
        </p:spPr>
      </p:pic>
      <p:pic>
        <p:nvPicPr>
          <p:cNvPr id="5" name="Tower_of_Hanoi_4.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33850" y="4045744"/>
            <a:ext cx="4826000" cy="1885156"/>
          </a:xfrm>
          <a:prstGeom prst="rect">
            <a:avLst/>
          </a:prstGeom>
        </p:spPr>
      </p:pic>
      <p:sp>
        <p:nvSpPr>
          <p:cNvPr id="6" name="矩形 5"/>
          <p:cNvSpPr/>
          <p:nvPr/>
        </p:nvSpPr>
        <p:spPr>
          <a:xfrm>
            <a:off x="228600" y="2362200"/>
            <a:ext cx="3581400" cy="2862323"/>
          </a:xfrm>
          <a:prstGeom prst="rect">
            <a:avLst/>
          </a:prstGeom>
        </p:spPr>
        <p:txBody>
          <a:bodyPr wrap="square">
            <a:spAutoFit/>
          </a:bodyPr>
          <a:lstStyle/>
          <a:p>
            <a:pPr marL="342900" indent="-342900">
              <a:buFont typeface="+mj-lt"/>
              <a:buAutoNum type="arabicPeriod"/>
            </a:pPr>
            <a:r>
              <a:rPr lang="en-US" altLang="zh-CN" dirty="0"/>
              <a:t>Only one disk can be moved at a time.</a:t>
            </a:r>
          </a:p>
          <a:p>
            <a:pPr marL="342900" indent="-342900">
              <a:buFont typeface="+mj-lt"/>
              <a:buAutoNum type="arabicPeriod"/>
            </a:pPr>
            <a:r>
              <a:rPr lang="en-US" altLang="zh-CN" dirty="0"/>
              <a:t>Each move consists of taking the upper disk from one of the stacks and placing it on top of another stack i.e. a disk can only be moved if it is the uppermost disk on a stack.</a:t>
            </a:r>
          </a:p>
          <a:p>
            <a:pPr marL="342900" indent="-342900">
              <a:buFont typeface="+mj-lt"/>
              <a:buAutoNum type="arabicPeriod"/>
            </a:pPr>
            <a:r>
              <a:rPr lang="en-US" altLang="zh-CN" dirty="0"/>
              <a:t>No disk may be placed on top of a smaller disk.</a:t>
            </a:r>
            <a:endParaRPr lang="zh-CN" altLang="en-US" dirty="0"/>
          </a:p>
        </p:txBody>
      </p:sp>
    </p:spTree>
    <p:extLst>
      <p:ext uri="{BB962C8B-B14F-4D97-AF65-F5344CB8AC3E}">
        <p14:creationId xmlns:p14="http://schemas.microsoft.com/office/powerpoint/2010/main" val="29995520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Hanoi Tower</a:t>
            </a:r>
            <a:endParaRPr kumimoji="1" lang="zh-CN" altLang="en-US" dirty="0"/>
          </a:p>
        </p:txBody>
      </p:sp>
      <p:sp>
        <p:nvSpPr>
          <p:cNvPr id="3" name="内容占位符 2"/>
          <p:cNvSpPr>
            <a:spLocks noGrp="1"/>
          </p:cNvSpPr>
          <p:nvPr>
            <p:ph idx="1"/>
          </p:nvPr>
        </p:nvSpPr>
        <p:spPr/>
        <p:txBody>
          <a:bodyPr/>
          <a:lstStyle/>
          <a:p>
            <a:r>
              <a:rPr kumimoji="1" lang="en-US" altLang="zh-CN" dirty="0"/>
              <a:t>If n = 1</a:t>
            </a:r>
          </a:p>
          <a:p>
            <a:pPr lvl="1"/>
            <a:r>
              <a:rPr kumimoji="1" lang="en-US" altLang="zh-CN" dirty="0"/>
              <a:t>Move disc 1 from origin to destination.</a:t>
            </a:r>
          </a:p>
          <a:p>
            <a:r>
              <a:rPr kumimoji="1" lang="en-US" altLang="zh-CN" dirty="0"/>
              <a:t>If n &gt; 1</a:t>
            </a:r>
          </a:p>
          <a:p>
            <a:pPr lvl="1"/>
            <a:r>
              <a:rPr kumimoji="1" lang="en-US" altLang="zh-CN" dirty="0"/>
              <a:t>Move the top n-1 disc from origin to the auxiliary pole through destination. </a:t>
            </a:r>
          </a:p>
          <a:p>
            <a:pPr lvl="1"/>
            <a:r>
              <a:rPr kumimoji="1" lang="en-US" altLang="zh-CN" dirty="0"/>
              <a:t>Move the disc n from origin to destination.</a:t>
            </a:r>
          </a:p>
          <a:p>
            <a:pPr lvl="1"/>
            <a:r>
              <a:rPr kumimoji="1" lang="en-US" altLang="zh-CN" dirty="0"/>
              <a:t>Move the n-1 disc from the auxiliary pole to destination through the origin.</a:t>
            </a:r>
            <a:endParaRPr kumimoji="1" lang="zh-CN" altLang="en-US" dirty="0"/>
          </a:p>
        </p:txBody>
      </p:sp>
    </p:spTree>
    <p:extLst>
      <p:ext uri="{BB962C8B-B14F-4D97-AF65-F5344CB8AC3E}">
        <p14:creationId xmlns:p14="http://schemas.microsoft.com/office/powerpoint/2010/main" val="290667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p:cNvCxnSpPr/>
          <p:nvPr/>
        </p:nvCxnSpPr>
        <p:spPr>
          <a:xfrm>
            <a:off x="1219200" y="2667000"/>
            <a:ext cx="6248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a:off x="2286000" y="1828800"/>
            <a:ext cx="0" cy="838200"/>
          </a:xfrm>
          <a:prstGeom prst="line">
            <a:avLst/>
          </a:prstGeom>
        </p:spPr>
        <p:style>
          <a:lnRef idx="2">
            <a:schemeClr val="accent1"/>
          </a:lnRef>
          <a:fillRef idx="0">
            <a:schemeClr val="accent1"/>
          </a:fillRef>
          <a:effectRef idx="1">
            <a:schemeClr val="accent1"/>
          </a:effectRef>
          <a:fontRef idx="minor">
            <a:schemeClr val="tx1"/>
          </a:fontRef>
        </p:style>
      </p:cxnSp>
      <p:sp>
        <p:nvSpPr>
          <p:cNvPr id="9" name="可选流程 8"/>
          <p:cNvSpPr/>
          <p:nvPr/>
        </p:nvSpPr>
        <p:spPr>
          <a:xfrm>
            <a:off x="1600200" y="2514600"/>
            <a:ext cx="1371600" cy="15240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0" name="可选流程 9"/>
          <p:cNvSpPr/>
          <p:nvPr/>
        </p:nvSpPr>
        <p:spPr>
          <a:xfrm>
            <a:off x="1828800" y="2362200"/>
            <a:ext cx="914400" cy="15240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1" name="可选流程 10"/>
          <p:cNvSpPr/>
          <p:nvPr/>
        </p:nvSpPr>
        <p:spPr>
          <a:xfrm>
            <a:off x="1981200" y="2209800"/>
            <a:ext cx="609600" cy="15240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1</a:t>
            </a:r>
            <a:endParaRPr kumimoji="1" lang="zh-CN" altLang="en-US" dirty="0"/>
          </a:p>
        </p:txBody>
      </p:sp>
      <p:cxnSp>
        <p:nvCxnSpPr>
          <p:cNvPr id="14" name="直线连接符 13"/>
          <p:cNvCxnSpPr/>
          <p:nvPr/>
        </p:nvCxnSpPr>
        <p:spPr>
          <a:xfrm>
            <a:off x="4343400" y="1828800"/>
            <a:ext cx="0" cy="838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线连接符 14"/>
          <p:cNvCxnSpPr/>
          <p:nvPr/>
        </p:nvCxnSpPr>
        <p:spPr>
          <a:xfrm>
            <a:off x="6248400" y="1828800"/>
            <a:ext cx="0" cy="838200"/>
          </a:xfrm>
          <a:prstGeom prst="line">
            <a:avLst/>
          </a:prstGeom>
        </p:spPr>
        <p:style>
          <a:lnRef idx="2">
            <a:schemeClr val="accent1"/>
          </a:lnRef>
          <a:fillRef idx="0">
            <a:schemeClr val="accent1"/>
          </a:fillRef>
          <a:effectRef idx="1">
            <a:schemeClr val="accent1"/>
          </a:effectRef>
          <a:fontRef idx="minor">
            <a:schemeClr val="tx1"/>
          </a:fontRef>
        </p:style>
      </p:cxnSp>
      <p:sp>
        <p:nvSpPr>
          <p:cNvPr id="23" name="文本框 22"/>
          <p:cNvSpPr txBox="1"/>
          <p:nvPr/>
        </p:nvSpPr>
        <p:spPr>
          <a:xfrm>
            <a:off x="2133600" y="1524000"/>
            <a:ext cx="304800" cy="369332"/>
          </a:xfrm>
          <a:prstGeom prst="rect">
            <a:avLst/>
          </a:prstGeom>
          <a:noFill/>
        </p:spPr>
        <p:txBody>
          <a:bodyPr wrap="square" rtlCol="0">
            <a:spAutoFit/>
          </a:bodyPr>
          <a:lstStyle/>
          <a:p>
            <a:r>
              <a:rPr kumimoji="1" lang="en-US" altLang="zh-CN" dirty="0"/>
              <a:t>A</a:t>
            </a:r>
            <a:endParaRPr kumimoji="1" lang="zh-CN" altLang="en-US" dirty="0"/>
          </a:p>
        </p:txBody>
      </p:sp>
      <p:sp>
        <p:nvSpPr>
          <p:cNvPr id="24" name="文本框 23"/>
          <p:cNvSpPr txBox="1"/>
          <p:nvPr/>
        </p:nvSpPr>
        <p:spPr>
          <a:xfrm>
            <a:off x="4191000" y="1524000"/>
            <a:ext cx="304800" cy="369332"/>
          </a:xfrm>
          <a:prstGeom prst="rect">
            <a:avLst/>
          </a:prstGeom>
          <a:noFill/>
        </p:spPr>
        <p:txBody>
          <a:bodyPr wrap="square" rtlCol="0">
            <a:spAutoFit/>
          </a:bodyPr>
          <a:lstStyle/>
          <a:p>
            <a:r>
              <a:rPr kumimoji="1" lang="en-US" altLang="zh-CN" dirty="0"/>
              <a:t>B</a:t>
            </a:r>
            <a:endParaRPr kumimoji="1" lang="zh-CN" altLang="en-US" dirty="0"/>
          </a:p>
        </p:txBody>
      </p:sp>
      <p:sp>
        <p:nvSpPr>
          <p:cNvPr id="25" name="文本框 24"/>
          <p:cNvSpPr txBox="1"/>
          <p:nvPr/>
        </p:nvSpPr>
        <p:spPr>
          <a:xfrm>
            <a:off x="6096000" y="1535668"/>
            <a:ext cx="304800" cy="369332"/>
          </a:xfrm>
          <a:prstGeom prst="rect">
            <a:avLst/>
          </a:prstGeom>
          <a:noFill/>
        </p:spPr>
        <p:txBody>
          <a:bodyPr wrap="square" rtlCol="0">
            <a:spAutoFit/>
          </a:bodyPr>
          <a:lstStyle/>
          <a:p>
            <a:r>
              <a:rPr kumimoji="1" lang="en-US" altLang="zh-CN" dirty="0"/>
              <a:t>C</a:t>
            </a:r>
            <a:endParaRPr kumimoji="1" lang="zh-CN" altLang="en-US" dirty="0"/>
          </a:p>
        </p:txBody>
      </p:sp>
      <p:cxnSp>
        <p:nvCxnSpPr>
          <p:cNvPr id="26" name="直线连接符 25"/>
          <p:cNvCxnSpPr/>
          <p:nvPr/>
        </p:nvCxnSpPr>
        <p:spPr>
          <a:xfrm>
            <a:off x="1219200" y="4267200"/>
            <a:ext cx="6248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直线连接符 26"/>
          <p:cNvCxnSpPr/>
          <p:nvPr/>
        </p:nvCxnSpPr>
        <p:spPr>
          <a:xfrm>
            <a:off x="2286000" y="3429000"/>
            <a:ext cx="0" cy="838200"/>
          </a:xfrm>
          <a:prstGeom prst="line">
            <a:avLst/>
          </a:prstGeom>
        </p:spPr>
        <p:style>
          <a:lnRef idx="2">
            <a:schemeClr val="accent1"/>
          </a:lnRef>
          <a:fillRef idx="0">
            <a:schemeClr val="accent1"/>
          </a:fillRef>
          <a:effectRef idx="1">
            <a:schemeClr val="accent1"/>
          </a:effectRef>
          <a:fontRef idx="minor">
            <a:schemeClr val="tx1"/>
          </a:fontRef>
        </p:style>
      </p:cxnSp>
      <p:sp>
        <p:nvSpPr>
          <p:cNvPr id="29" name="可选流程 28"/>
          <p:cNvSpPr/>
          <p:nvPr/>
        </p:nvSpPr>
        <p:spPr>
          <a:xfrm>
            <a:off x="1828800" y="4114800"/>
            <a:ext cx="914400" cy="15240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30" name="可选流程 29"/>
          <p:cNvSpPr/>
          <p:nvPr/>
        </p:nvSpPr>
        <p:spPr>
          <a:xfrm>
            <a:off x="1981200" y="3962400"/>
            <a:ext cx="609600" cy="15240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1</a:t>
            </a:r>
            <a:endParaRPr kumimoji="1" lang="zh-CN" altLang="en-US" dirty="0"/>
          </a:p>
        </p:txBody>
      </p:sp>
      <p:cxnSp>
        <p:nvCxnSpPr>
          <p:cNvPr id="31" name="直线连接符 30"/>
          <p:cNvCxnSpPr/>
          <p:nvPr/>
        </p:nvCxnSpPr>
        <p:spPr>
          <a:xfrm>
            <a:off x="4343400" y="3429000"/>
            <a:ext cx="0" cy="838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直线连接符 31"/>
          <p:cNvCxnSpPr/>
          <p:nvPr/>
        </p:nvCxnSpPr>
        <p:spPr>
          <a:xfrm>
            <a:off x="6248400" y="3429000"/>
            <a:ext cx="0" cy="838200"/>
          </a:xfrm>
          <a:prstGeom prst="line">
            <a:avLst/>
          </a:prstGeom>
        </p:spPr>
        <p:style>
          <a:lnRef idx="2">
            <a:schemeClr val="accent1"/>
          </a:lnRef>
          <a:fillRef idx="0">
            <a:schemeClr val="accent1"/>
          </a:fillRef>
          <a:effectRef idx="1">
            <a:schemeClr val="accent1"/>
          </a:effectRef>
          <a:fontRef idx="minor">
            <a:schemeClr val="tx1"/>
          </a:fontRef>
        </p:style>
      </p:cxnSp>
      <p:sp>
        <p:nvSpPr>
          <p:cNvPr id="33" name="文本框 32"/>
          <p:cNvSpPr txBox="1"/>
          <p:nvPr/>
        </p:nvSpPr>
        <p:spPr>
          <a:xfrm>
            <a:off x="2133600" y="3124200"/>
            <a:ext cx="304800" cy="369332"/>
          </a:xfrm>
          <a:prstGeom prst="rect">
            <a:avLst/>
          </a:prstGeom>
          <a:noFill/>
        </p:spPr>
        <p:txBody>
          <a:bodyPr wrap="square" rtlCol="0">
            <a:spAutoFit/>
          </a:bodyPr>
          <a:lstStyle/>
          <a:p>
            <a:r>
              <a:rPr kumimoji="1" lang="en-US" altLang="zh-CN" dirty="0"/>
              <a:t>A</a:t>
            </a:r>
            <a:endParaRPr kumimoji="1" lang="zh-CN" altLang="en-US" dirty="0"/>
          </a:p>
        </p:txBody>
      </p:sp>
      <p:sp>
        <p:nvSpPr>
          <p:cNvPr id="34" name="文本框 33"/>
          <p:cNvSpPr txBox="1"/>
          <p:nvPr/>
        </p:nvSpPr>
        <p:spPr>
          <a:xfrm>
            <a:off x="4191000" y="3124200"/>
            <a:ext cx="304800" cy="369332"/>
          </a:xfrm>
          <a:prstGeom prst="rect">
            <a:avLst/>
          </a:prstGeom>
          <a:noFill/>
        </p:spPr>
        <p:txBody>
          <a:bodyPr wrap="square" rtlCol="0">
            <a:spAutoFit/>
          </a:bodyPr>
          <a:lstStyle/>
          <a:p>
            <a:r>
              <a:rPr kumimoji="1" lang="en-US" altLang="zh-CN" dirty="0"/>
              <a:t>B</a:t>
            </a:r>
            <a:endParaRPr kumimoji="1" lang="zh-CN" altLang="en-US" dirty="0"/>
          </a:p>
        </p:txBody>
      </p:sp>
      <p:sp>
        <p:nvSpPr>
          <p:cNvPr id="35" name="文本框 34"/>
          <p:cNvSpPr txBox="1"/>
          <p:nvPr/>
        </p:nvSpPr>
        <p:spPr>
          <a:xfrm>
            <a:off x="6096000" y="3135868"/>
            <a:ext cx="304800" cy="369332"/>
          </a:xfrm>
          <a:prstGeom prst="rect">
            <a:avLst/>
          </a:prstGeom>
          <a:noFill/>
        </p:spPr>
        <p:txBody>
          <a:bodyPr wrap="square" rtlCol="0">
            <a:spAutoFit/>
          </a:bodyPr>
          <a:lstStyle/>
          <a:p>
            <a:r>
              <a:rPr kumimoji="1" lang="en-US" altLang="zh-CN" dirty="0"/>
              <a:t>C</a:t>
            </a:r>
            <a:endParaRPr kumimoji="1" lang="zh-CN" altLang="en-US" dirty="0"/>
          </a:p>
        </p:txBody>
      </p:sp>
      <p:sp>
        <p:nvSpPr>
          <p:cNvPr id="38" name="下弧形箭头 37"/>
          <p:cNvSpPr/>
          <p:nvPr/>
        </p:nvSpPr>
        <p:spPr>
          <a:xfrm>
            <a:off x="2209800" y="1066800"/>
            <a:ext cx="4191000" cy="5334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39" name="下弧形箭头 38"/>
          <p:cNvSpPr/>
          <p:nvPr/>
        </p:nvSpPr>
        <p:spPr>
          <a:xfrm>
            <a:off x="2209800" y="2895600"/>
            <a:ext cx="2286000" cy="381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0" name="直线连接符 39"/>
          <p:cNvCxnSpPr/>
          <p:nvPr/>
        </p:nvCxnSpPr>
        <p:spPr>
          <a:xfrm>
            <a:off x="1143000" y="5867400"/>
            <a:ext cx="6248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直线连接符 40"/>
          <p:cNvCxnSpPr/>
          <p:nvPr/>
        </p:nvCxnSpPr>
        <p:spPr>
          <a:xfrm>
            <a:off x="2209800" y="5029200"/>
            <a:ext cx="0" cy="838200"/>
          </a:xfrm>
          <a:prstGeom prst="line">
            <a:avLst/>
          </a:prstGeom>
        </p:spPr>
        <p:style>
          <a:lnRef idx="2">
            <a:schemeClr val="accent1"/>
          </a:lnRef>
          <a:fillRef idx="0">
            <a:schemeClr val="accent1"/>
          </a:fillRef>
          <a:effectRef idx="1">
            <a:schemeClr val="accent1"/>
          </a:effectRef>
          <a:fontRef idx="minor">
            <a:schemeClr val="tx1"/>
          </a:fontRef>
        </p:style>
      </p:cxnSp>
      <p:sp>
        <p:nvSpPr>
          <p:cNvPr id="43" name="可选流程 42"/>
          <p:cNvSpPr/>
          <p:nvPr/>
        </p:nvSpPr>
        <p:spPr>
          <a:xfrm>
            <a:off x="1905000" y="5715000"/>
            <a:ext cx="609600" cy="15240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1</a:t>
            </a:r>
            <a:endParaRPr kumimoji="1" lang="zh-CN" altLang="en-US" dirty="0"/>
          </a:p>
        </p:txBody>
      </p:sp>
      <p:cxnSp>
        <p:nvCxnSpPr>
          <p:cNvPr id="44" name="直线连接符 43"/>
          <p:cNvCxnSpPr/>
          <p:nvPr/>
        </p:nvCxnSpPr>
        <p:spPr>
          <a:xfrm>
            <a:off x="4267200" y="5029200"/>
            <a:ext cx="0" cy="838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直线连接符 44"/>
          <p:cNvCxnSpPr/>
          <p:nvPr/>
        </p:nvCxnSpPr>
        <p:spPr>
          <a:xfrm>
            <a:off x="6172200" y="5029200"/>
            <a:ext cx="0" cy="838200"/>
          </a:xfrm>
          <a:prstGeom prst="line">
            <a:avLst/>
          </a:prstGeom>
        </p:spPr>
        <p:style>
          <a:lnRef idx="2">
            <a:schemeClr val="accent1"/>
          </a:lnRef>
          <a:fillRef idx="0">
            <a:schemeClr val="accent1"/>
          </a:fillRef>
          <a:effectRef idx="1">
            <a:schemeClr val="accent1"/>
          </a:effectRef>
          <a:fontRef idx="minor">
            <a:schemeClr val="tx1"/>
          </a:fontRef>
        </p:style>
      </p:cxnSp>
      <p:sp>
        <p:nvSpPr>
          <p:cNvPr id="46" name="文本框 45"/>
          <p:cNvSpPr txBox="1"/>
          <p:nvPr/>
        </p:nvSpPr>
        <p:spPr>
          <a:xfrm>
            <a:off x="2057400" y="4724400"/>
            <a:ext cx="304800" cy="369332"/>
          </a:xfrm>
          <a:prstGeom prst="rect">
            <a:avLst/>
          </a:prstGeom>
          <a:noFill/>
        </p:spPr>
        <p:txBody>
          <a:bodyPr wrap="square" rtlCol="0">
            <a:spAutoFit/>
          </a:bodyPr>
          <a:lstStyle/>
          <a:p>
            <a:r>
              <a:rPr kumimoji="1" lang="en-US" altLang="zh-CN" dirty="0"/>
              <a:t>A</a:t>
            </a:r>
            <a:endParaRPr kumimoji="1" lang="zh-CN" altLang="en-US" dirty="0"/>
          </a:p>
        </p:txBody>
      </p:sp>
      <p:sp>
        <p:nvSpPr>
          <p:cNvPr id="47" name="文本框 46"/>
          <p:cNvSpPr txBox="1"/>
          <p:nvPr/>
        </p:nvSpPr>
        <p:spPr>
          <a:xfrm>
            <a:off x="4114800" y="4724400"/>
            <a:ext cx="304800" cy="369332"/>
          </a:xfrm>
          <a:prstGeom prst="rect">
            <a:avLst/>
          </a:prstGeom>
          <a:noFill/>
        </p:spPr>
        <p:txBody>
          <a:bodyPr wrap="square" rtlCol="0">
            <a:spAutoFit/>
          </a:bodyPr>
          <a:lstStyle/>
          <a:p>
            <a:r>
              <a:rPr kumimoji="1" lang="en-US" altLang="zh-CN" dirty="0"/>
              <a:t>B</a:t>
            </a:r>
            <a:endParaRPr kumimoji="1" lang="zh-CN" altLang="en-US" dirty="0"/>
          </a:p>
        </p:txBody>
      </p:sp>
      <p:sp>
        <p:nvSpPr>
          <p:cNvPr id="48" name="文本框 47"/>
          <p:cNvSpPr txBox="1"/>
          <p:nvPr/>
        </p:nvSpPr>
        <p:spPr>
          <a:xfrm>
            <a:off x="6019800" y="4736068"/>
            <a:ext cx="304800" cy="369332"/>
          </a:xfrm>
          <a:prstGeom prst="rect">
            <a:avLst/>
          </a:prstGeom>
          <a:noFill/>
        </p:spPr>
        <p:txBody>
          <a:bodyPr wrap="square" rtlCol="0">
            <a:spAutoFit/>
          </a:bodyPr>
          <a:lstStyle/>
          <a:p>
            <a:r>
              <a:rPr kumimoji="1" lang="en-US" altLang="zh-CN" dirty="0"/>
              <a:t>C</a:t>
            </a:r>
            <a:endParaRPr kumimoji="1" lang="zh-CN" altLang="en-US" dirty="0"/>
          </a:p>
        </p:txBody>
      </p:sp>
      <p:sp>
        <p:nvSpPr>
          <p:cNvPr id="49" name="下弧形箭头 48"/>
          <p:cNvSpPr/>
          <p:nvPr/>
        </p:nvSpPr>
        <p:spPr>
          <a:xfrm>
            <a:off x="2133600" y="4495800"/>
            <a:ext cx="4114800" cy="381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91620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1" nodeType="clickEffect">
                                  <p:stCondLst>
                                    <p:cond delay="0"/>
                                  </p:stCondLst>
                                  <p:childTnLst>
                                    <p:animMotion origin="layout" path="M 0 1.11111E-6 L 0.43333 0.02222 " pathEditMode="relative" rAng="0" ptsTypes="AA">
                                      <p:cBhvr>
                                        <p:cTn id="68" dur="2000" fill="hold"/>
                                        <p:tgtEl>
                                          <p:spTgt spid="30"/>
                                        </p:tgtEl>
                                        <p:attrNameLst>
                                          <p:attrName>ppt_x</p:attrName>
                                          <p:attrName>ppt_y</p:attrName>
                                        </p:attrNameLst>
                                      </p:cBhvr>
                                      <p:rCtr x="21667" y="1111"/>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1" nodeType="clickEffect">
                                  <p:stCondLst>
                                    <p:cond delay="0"/>
                                  </p:stCondLst>
                                  <p:childTnLst>
                                    <p:animMotion origin="layout" path="M 0 0 L 0.225 0 " pathEditMode="relative" ptsTypes="AA">
                                      <p:cBhvr>
                                        <p:cTn id="72" dur="2000" fill="hold"/>
                                        <p:tgtEl>
                                          <p:spTgt spid="29"/>
                                        </p:tgtEl>
                                        <p:attrNameLst>
                                          <p:attrName>ppt_x</p:attrName>
                                          <p:attrName>ppt_y</p:attrName>
                                        </p:attrNameLst>
                                      </p:cBhvr>
                                    </p:animMotion>
                                  </p:childTnLst>
                                </p:cTn>
                              </p:par>
                            </p:childTnLst>
                          </p:cTn>
                        </p:par>
                      </p:childTnLst>
                    </p:cTn>
                  </p:par>
                  <p:par>
                    <p:cTn id="73" fill="hold">
                      <p:stCondLst>
                        <p:cond delay="indefinite"/>
                      </p:stCondLst>
                      <p:childTnLst>
                        <p:par>
                          <p:cTn id="74" fill="hold">
                            <p:stCondLst>
                              <p:cond delay="0"/>
                            </p:stCondLst>
                            <p:childTnLst>
                              <p:par>
                                <p:cTn id="75" presetID="0" presetClass="path" presetSubtype="0" accel="50000" decel="50000" fill="hold" grpId="2" nodeType="clickEffect">
                                  <p:stCondLst>
                                    <p:cond delay="0"/>
                                  </p:stCondLst>
                                  <p:childTnLst>
                                    <p:animMotion origin="layout" path="M 0.43333 0.02222 L 0.225 1.11111E-6 " pathEditMode="relative" rAng="0" ptsTypes="AA">
                                      <p:cBhvr>
                                        <p:cTn id="76" dur="2000" fill="hold"/>
                                        <p:tgtEl>
                                          <p:spTgt spid="30"/>
                                        </p:tgtEl>
                                        <p:attrNameLst>
                                          <p:attrName>ppt_x</p:attrName>
                                          <p:attrName>ppt_y</p:attrName>
                                        </p:attrNameLst>
                                      </p:cBhvr>
                                      <p:rCtr x="-10417" y="-1111"/>
                                    </p:animMotion>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7"/>
                                        </p:tgtEl>
                                        <p:attrNameLst>
                                          <p:attrName>style.visibility</p:attrName>
                                        </p:attrNameLst>
                                      </p:cBhvr>
                                      <p:to>
                                        <p:strVal val="hidden"/>
                                      </p:to>
                                    </p:set>
                                  </p:childTnLst>
                                </p:cTn>
                              </p:par>
                              <p:par>
                                <p:cTn id="83" presetID="1" presetClass="exit" presetSubtype="0" fill="hold" grpId="2" nodeType="withEffect">
                                  <p:stCondLst>
                                    <p:cond delay="0"/>
                                  </p:stCondLst>
                                  <p:childTnLst>
                                    <p:set>
                                      <p:cBhvr>
                                        <p:cTn id="84" dur="1" fill="hold">
                                          <p:stCondLst>
                                            <p:cond delay="0"/>
                                          </p:stCondLst>
                                        </p:cTn>
                                        <p:tgtEl>
                                          <p:spTgt spid="29"/>
                                        </p:tgtEl>
                                        <p:attrNameLst>
                                          <p:attrName>style.visibility</p:attrName>
                                        </p:attrNameLst>
                                      </p:cBhvr>
                                      <p:to>
                                        <p:strVal val="hidden"/>
                                      </p:to>
                                    </p:set>
                                  </p:childTnLst>
                                </p:cTn>
                              </p:par>
                              <p:par>
                                <p:cTn id="85" presetID="1" presetClass="exit" presetSubtype="0" fill="hold" grpId="3" nodeType="withEffect">
                                  <p:stCondLst>
                                    <p:cond delay="0"/>
                                  </p:stCondLst>
                                  <p:childTnLst>
                                    <p:set>
                                      <p:cBhvr>
                                        <p:cTn id="86" dur="1" fill="hold">
                                          <p:stCondLst>
                                            <p:cond delay="0"/>
                                          </p:stCondLst>
                                        </p:cTn>
                                        <p:tgtEl>
                                          <p:spTgt spid="3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1"/>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4"/>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0" presetClass="path" presetSubtype="0" accel="50000" decel="50000" fill="hold" grpId="0" nodeType="clickEffect">
                                  <p:stCondLst>
                                    <p:cond delay="0"/>
                                  </p:stCondLst>
                                  <p:childTnLst>
                                    <p:animMotion origin="layout" path="M 0 0 L 0.225 0.02223 " pathEditMode="relative" ptsTypes="AA">
                                      <p:cBhvr>
                                        <p:cTn id="102" dur="2000" fill="hold"/>
                                        <p:tgtEl>
                                          <p:spTgt spid="10"/>
                                        </p:tgtEl>
                                        <p:attrNameLst>
                                          <p:attrName>ppt_x</p:attrName>
                                          <p:attrName>ppt_y</p:attrName>
                                        </p:attrNameLst>
                                      </p:cBhvr>
                                    </p:animMotion>
                                  </p:childTnLst>
                                </p:cTn>
                              </p:par>
                              <p:par>
                                <p:cTn id="103" presetID="0" presetClass="path" presetSubtype="0" accel="50000" decel="50000" fill="hold" grpId="0" nodeType="withEffect">
                                  <p:stCondLst>
                                    <p:cond delay="0"/>
                                  </p:stCondLst>
                                  <p:childTnLst>
                                    <p:animMotion origin="layout" path="M 0 0 L 0.225 0.02223 " pathEditMode="relative" ptsTypes="AA">
                                      <p:cBhvr>
                                        <p:cTn id="104" dur="2000" fill="hold"/>
                                        <p:tgtEl>
                                          <p:spTgt spid="11"/>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0" nodeType="clickEffect">
                                  <p:stCondLst>
                                    <p:cond delay="0"/>
                                  </p:stCondLst>
                                  <p:childTnLst>
                                    <p:animMotion origin="layout" path="M 0 2.22222E-6 L 0.43333 2.22222E-6 " pathEditMode="relative" ptsTypes="AA">
                                      <p:cBhvr>
                                        <p:cTn id="10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9" grpId="0" animBg="1"/>
      <p:bldP spid="29" grpId="1" animBg="1"/>
      <p:bldP spid="29" grpId="2" animBg="1"/>
      <p:bldP spid="30" grpId="0" animBg="1"/>
      <p:bldP spid="30" grpId="1" animBg="1"/>
      <p:bldP spid="30" grpId="2" animBg="1"/>
      <p:bldP spid="30" grpId="3" animBg="1"/>
      <p:bldP spid="33" grpId="0"/>
      <p:bldP spid="33" grpId="1"/>
      <p:bldP spid="34" grpId="0"/>
      <p:bldP spid="34" grpId="1"/>
      <p:bldP spid="35" grpId="0"/>
      <p:bldP spid="35" grpId="1"/>
      <p:bldP spid="39" grpId="0" animBg="1"/>
      <p:bldP spid="39" grpId="1" animBg="1"/>
      <p:bldP spid="43" grpId="0" animBg="1"/>
      <p:bldP spid="43" grpId="1" animBg="1"/>
      <p:bldP spid="46" grpId="0"/>
      <p:bldP spid="46" grpId="1"/>
      <p:bldP spid="47" grpId="0"/>
      <p:bldP spid="47" grpId="1"/>
      <p:bldP spid="48" grpId="0"/>
      <p:bldP spid="48" grpId="1"/>
      <p:bldP spid="49" grpId="0" animBg="1"/>
      <p:bldP spid="4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685800"/>
          </a:xfrm>
        </p:spPr>
        <p:txBody>
          <a:bodyPr>
            <a:normAutofit fontScale="90000"/>
          </a:bodyPr>
          <a:lstStyle/>
          <a:p>
            <a:r>
              <a:rPr kumimoji="1" lang="en-US" altLang="zh-CN" dirty="0"/>
              <a:t>Bubble Sort</a:t>
            </a:r>
            <a:endParaRPr kumimoji="1" lang="zh-CN" altLang="en-US" dirty="0"/>
          </a:p>
        </p:txBody>
      </p:sp>
      <p:sp>
        <p:nvSpPr>
          <p:cNvPr id="4" name="文本框 3"/>
          <p:cNvSpPr txBox="1"/>
          <p:nvPr/>
        </p:nvSpPr>
        <p:spPr>
          <a:xfrm>
            <a:off x="304800" y="685800"/>
            <a:ext cx="6934200" cy="4524315"/>
          </a:xfrm>
          <a:prstGeom prst="rect">
            <a:avLst/>
          </a:prstGeom>
          <a:noFill/>
        </p:spPr>
        <p:txBody>
          <a:bodyPr wrap="square" rtlCol="0">
            <a:spAutoFit/>
          </a:bodyPr>
          <a:lstStyle/>
          <a:p>
            <a:r>
              <a:rPr lang="en-US" sz="2400" dirty="0">
                <a:solidFill>
                  <a:srgbClr val="931A68"/>
                </a:solidFill>
                <a:latin typeface="Monaco" pitchFamily="2" charset="77"/>
              </a:rPr>
              <a:t>void</a:t>
            </a:r>
            <a:r>
              <a:rPr lang="en-US" sz="2400" dirty="0">
                <a:latin typeface="Monaco" pitchFamily="2" charset="77"/>
              </a:rPr>
              <a:t> </a:t>
            </a:r>
            <a:r>
              <a:rPr lang="en-US" sz="2400" dirty="0" err="1">
                <a:latin typeface="Monaco" pitchFamily="2" charset="77"/>
              </a:rPr>
              <a:t>BubbleSort</a:t>
            </a:r>
            <a:r>
              <a:rPr lang="en-US" sz="2400" dirty="0">
                <a:latin typeface="Monaco" pitchFamily="2" charset="77"/>
              </a:rPr>
              <a:t>(</a:t>
            </a:r>
            <a:r>
              <a:rPr lang="en-US" sz="2400" dirty="0" err="1">
                <a:solidFill>
                  <a:srgbClr val="931A68"/>
                </a:solidFill>
                <a:latin typeface="Monaco" pitchFamily="2" charset="77"/>
              </a:rPr>
              <a:t>int</a:t>
            </a:r>
            <a:r>
              <a:rPr lang="en-US" sz="2400" dirty="0">
                <a:latin typeface="Monaco" pitchFamily="2" charset="77"/>
              </a:rPr>
              <a:t> </a:t>
            </a:r>
            <a:r>
              <a:rPr lang="en-US" sz="2400" dirty="0">
                <a:solidFill>
                  <a:srgbClr val="7E504F"/>
                </a:solidFill>
                <a:latin typeface="Monaco" pitchFamily="2" charset="77"/>
              </a:rPr>
              <a:t>a</a:t>
            </a:r>
            <a:r>
              <a:rPr lang="en-US" sz="2400" dirty="0">
                <a:latin typeface="Monaco" pitchFamily="2" charset="77"/>
              </a:rPr>
              <a:t>[]) {</a:t>
            </a:r>
          </a:p>
          <a:p>
            <a:r>
              <a:rPr lang="en-US" sz="2400" dirty="0">
                <a:latin typeface="Monaco" pitchFamily="2" charset="77"/>
              </a:rPr>
              <a:t>    </a:t>
            </a:r>
            <a:r>
              <a:rPr lang="en-US" sz="2400" dirty="0">
                <a:solidFill>
                  <a:srgbClr val="931A68"/>
                </a:solidFill>
                <a:latin typeface="Monaco" pitchFamily="2" charset="77"/>
              </a:rPr>
              <a:t>for</a:t>
            </a:r>
            <a:r>
              <a:rPr lang="en-US" sz="2400" dirty="0">
                <a:latin typeface="Monaco" pitchFamily="2" charset="77"/>
              </a:rPr>
              <a:t> (</a:t>
            </a:r>
            <a:r>
              <a:rPr lang="en-US" sz="2400" dirty="0" err="1">
                <a:solidFill>
                  <a:srgbClr val="931A68"/>
                </a:solidFill>
                <a:latin typeface="Monaco" pitchFamily="2" charset="77"/>
              </a:rPr>
              <a:t>int</a:t>
            </a:r>
            <a:r>
              <a:rPr lang="en-US" sz="2400" dirty="0">
                <a:latin typeface="Monaco" pitchFamily="2" charset="77"/>
              </a:rPr>
              <a:t> </a:t>
            </a:r>
            <a:r>
              <a:rPr lang="en-US" sz="2400" dirty="0" err="1">
                <a:solidFill>
                  <a:srgbClr val="7E504F"/>
                </a:solidFill>
                <a:latin typeface="Monaco" pitchFamily="2" charset="77"/>
              </a:rPr>
              <a:t>i</a:t>
            </a:r>
            <a:r>
              <a:rPr lang="en-US" sz="2400" dirty="0">
                <a:latin typeface="Monaco" pitchFamily="2" charset="77"/>
              </a:rPr>
              <a:t> = 0; </a:t>
            </a:r>
            <a:r>
              <a:rPr lang="en-US" sz="2400" dirty="0" err="1">
                <a:solidFill>
                  <a:srgbClr val="7E504F"/>
                </a:solidFill>
                <a:latin typeface="Monaco" pitchFamily="2" charset="77"/>
              </a:rPr>
              <a:t>i</a:t>
            </a:r>
            <a:r>
              <a:rPr lang="en-US" sz="2400" dirty="0">
                <a:latin typeface="Monaco" pitchFamily="2" charset="77"/>
              </a:rPr>
              <a:t> &lt; </a:t>
            </a:r>
            <a:r>
              <a:rPr lang="en-US" sz="2400" dirty="0" err="1">
                <a:solidFill>
                  <a:srgbClr val="7E504F"/>
                </a:solidFill>
                <a:latin typeface="Monaco" pitchFamily="2" charset="77"/>
              </a:rPr>
              <a:t>a</a:t>
            </a:r>
            <a:r>
              <a:rPr lang="en-US" sz="2400" dirty="0" err="1">
                <a:latin typeface="Monaco" pitchFamily="2" charset="77"/>
              </a:rPr>
              <a:t>.</a:t>
            </a:r>
            <a:r>
              <a:rPr lang="en-US" sz="2400" dirty="0" err="1">
                <a:solidFill>
                  <a:srgbClr val="0326CC"/>
                </a:solidFill>
                <a:latin typeface="Monaco" pitchFamily="2" charset="77"/>
              </a:rPr>
              <a:t>length</a:t>
            </a:r>
            <a:r>
              <a:rPr lang="en-US" sz="2400" dirty="0">
                <a:latin typeface="Monaco" pitchFamily="2" charset="77"/>
              </a:rPr>
              <a:t> - 1; ++</a:t>
            </a:r>
            <a:r>
              <a:rPr lang="en-US" sz="2400" dirty="0" err="1">
                <a:solidFill>
                  <a:srgbClr val="7E504F"/>
                </a:solidFill>
                <a:latin typeface="Monaco" pitchFamily="2" charset="77"/>
              </a:rPr>
              <a:t>i</a:t>
            </a:r>
            <a:r>
              <a:rPr lang="en-US" sz="2400" dirty="0">
                <a:latin typeface="Monaco" pitchFamily="2" charset="77"/>
              </a:rPr>
              <a:t>) {</a:t>
            </a:r>
          </a:p>
          <a:p>
            <a:r>
              <a:rPr lang="en-US" sz="2400" dirty="0">
                <a:latin typeface="Monaco" pitchFamily="2" charset="77"/>
              </a:rPr>
              <a:t>        </a:t>
            </a:r>
            <a:r>
              <a:rPr lang="en-US" sz="2400" dirty="0">
                <a:solidFill>
                  <a:srgbClr val="931A68"/>
                </a:solidFill>
                <a:latin typeface="Monaco" pitchFamily="2" charset="77"/>
              </a:rPr>
              <a:t>for</a:t>
            </a:r>
            <a:r>
              <a:rPr lang="en-US" sz="2400" dirty="0">
                <a:latin typeface="Monaco" pitchFamily="2" charset="77"/>
              </a:rPr>
              <a:t> (</a:t>
            </a:r>
            <a:r>
              <a:rPr lang="en-US" sz="2400" dirty="0" err="1">
                <a:solidFill>
                  <a:srgbClr val="931A68"/>
                </a:solidFill>
                <a:latin typeface="Monaco" pitchFamily="2" charset="77"/>
              </a:rPr>
              <a:t>int</a:t>
            </a:r>
            <a:r>
              <a:rPr lang="en-US" sz="2400" dirty="0">
                <a:latin typeface="Monaco" pitchFamily="2" charset="77"/>
              </a:rPr>
              <a:t> </a:t>
            </a:r>
            <a:r>
              <a:rPr lang="en-US" sz="2400" dirty="0">
                <a:solidFill>
                  <a:srgbClr val="7E504F"/>
                </a:solidFill>
                <a:latin typeface="Monaco" pitchFamily="2" charset="77"/>
              </a:rPr>
              <a:t>j</a:t>
            </a:r>
            <a:r>
              <a:rPr lang="en-US" sz="2400" dirty="0">
                <a:latin typeface="Monaco" pitchFamily="2" charset="77"/>
              </a:rPr>
              <a:t> = 0; </a:t>
            </a:r>
            <a:r>
              <a:rPr lang="en-US" sz="2400" dirty="0">
                <a:solidFill>
                  <a:srgbClr val="7E504F"/>
                </a:solidFill>
                <a:latin typeface="Monaco" pitchFamily="2" charset="77"/>
              </a:rPr>
              <a:t>j</a:t>
            </a:r>
            <a:r>
              <a:rPr lang="en-US" sz="2400" dirty="0">
                <a:latin typeface="Monaco" pitchFamily="2" charset="77"/>
              </a:rPr>
              <a:t> &lt; </a:t>
            </a:r>
            <a:r>
              <a:rPr lang="en-US" sz="2400" dirty="0">
                <a:solidFill>
                  <a:srgbClr val="7E504F"/>
                </a:solidFill>
                <a:latin typeface="Monaco" pitchFamily="2" charset="77"/>
              </a:rPr>
              <a:t>a</a:t>
            </a:r>
            <a:r>
              <a:rPr lang="en-US" sz="2400" dirty="0">
                <a:latin typeface="Monaco" pitchFamily="2" charset="77"/>
              </a:rPr>
              <a:t>.</a:t>
            </a:r>
            <a:r>
              <a:rPr lang="en-US" sz="2400" dirty="0">
                <a:solidFill>
                  <a:srgbClr val="0326CC"/>
                </a:solidFill>
                <a:latin typeface="Monaco" pitchFamily="2" charset="77"/>
              </a:rPr>
              <a:t>length</a:t>
            </a:r>
            <a:r>
              <a:rPr lang="en-US" sz="2400" dirty="0">
                <a:latin typeface="Monaco" pitchFamily="2" charset="77"/>
              </a:rPr>
              <a:t>-</a:t>
            </a:r>
            <a:r>
              <a:rPr lang="en-US" sz="2400" dirty="0">
                <a:solidFill>
                  <a:srgbClr val="7E504F"/>
                </a:solidFill>
                <a:latin typeface="Monaco" pitchFamily="2" charset="77"/>
              </a:rPr>
              <a:t>i</a:t>
            </a:r>
            <a:r>
              <a:rPr lang="en-US" sz="2400" dirty="0">
                <a:latin typeface="Monaco" pitchFamily="2" charset="77"/>
              </a:rPr>
              <a:t>-1; ++</a:t>
            </a:r>
            <a:r>
              <a:rPr lang="en-US" sz="2400" dirty="0">
                <a:solidFill>
                  <a:srgbClr val="7E504F"/>
                </a:solidFill>
                <a:latin typeface="Monaco" pitchFamily="2" charset="77"/>
              </a:rPr>
              <a:t>j</a:t>
            </a:r>
            <a:r>
              <a:rPr lang="en-US" sz="2400" dirty="0">
                <a:latin typeface="Monaco" pitchFamily="2" charset="77"/>
              </a:rPr>
              <a:t>) {</a:t>
            </a:r>
          </a:p>
          <a:p>
            <a:r>
              <a:rPr lang="en-US" sz="2400" dirty="0">
                <a:latin typeface="Monaco" pitchFamily="2" charset="77"/>
              </a:rPr>
              <a:t>            </a:t>
            </a:r>
            <a:r>
              <a:rPr lang="en-US" sz="2400" dirty="0">
                <a:solidFill>
                  <a:srgbClr val="931A68"/>
                </a:solidFill>
                <a:latin typeface="Monaco" pitchFamily="2" charset="77"/>
              </a:rPr>
              <a:t>if</a:t>
            </a:r>
            <a:r>
              <a:rPr lang="en-US" sz="2400" dirty="0">
                <a:latin typeface="Monaco" pitchFamily="2" charset="77"/>
              </a:rPr>
              <a:t> (</a:t>
            </a:r>
            <a:r>
              <a:rPr lang="en-US" sz="2400" dirty="0">
                <a:solidFill>
                  <a:srgbClr val="7E504F"/>
                </a:solidFill>
                <a:latin typeface="Monaco" pitchFamily="2" charset="77"/>
              </a:rPr>
              <a:t>a</a:t>
            </a:r>
            <a:r>
              <a:rPr lang="en-US" sz="2400" dirty="0">
                <a:latin typeface="Monaco" pitchFamily="2" charset="77"/>
              </a:rPr>
              <a:t>[</a:t>
            </a:r>
            <a:r>
              <a:rPr lang="en-US" sz="2400" dirty="0">
                <a:solidFill>
                  <a:srgbClr val="7E504F"/>
                </a:solidFill>
                <a:latin typeface="Monaco" pitchFamily="2" charset="77"/>
              </a:rPr>
              <a:t>j</a:t>
            </a:r>
            <a:r>
              <a:rPr lang="en-US" sz="2400" dirty="0">
                <a:latin typeface="Monaco" pitchFamily="2" charset="77"/>
              </a:rPr>
              <a:t>] &gt; </a:t>
            </a:r>
            <a:r>
              <a:rPr lang="en-US" sz="2400" dirty="0">
                <a:solidFill>
                  <a:srgbClr val="7E504F"/>
                </a:solidFill>
                <a:latin typeface="Monaco" pitchFamily="2" charset="77"/>
              </a:rPr>
              <a:t>a</a:t>
            </a:r>
            <a:r>
              <a:rPr lang="en-US" sz="2400" dirty="0">
                <a:latin typeface="Monaco" pitchFamily="2" charset="77"/>
              </a:rPr>
              <a:t>[</a:t>
            </a:r>
            <a:r>
              <a:rPr lang="en-US" sz="2400" dirty="0">
                <a:solidFill>
                  <a:srgbClr val="7E504F"/>
                </a:solidFill>
                <a:latin typeface="Monaco" pitchFamily="2" charset="77"/>
              </a:rPr>
              <a:t>j</a:t>
            </a:r>
            <a:r>
              <a:rPr lang="en-US" sz="2400" dirty="0">
                <a:latin typeface="Monaco" pitchFamily="2" charset="77"/>
              </a:rPr>
              <a:t>+1]) {</a:t>
            </a:r>
          </a:p>
          <a:p>
            <a:r>
              <a:rPr lang="en-US" sz="2400" dirty="0">
                <a:latin typeface="Monaco" pitchFamily="2" charset="77"/>
              </a:rPr>
              <a:t>                </a:t>
            </a:r>
            <a:r>
              <a:rPr lang="en-US" sz="2400" dirty="0" err="1">
                <a:solidFill>
                  <a:srgbClr val="931A68"/>
                </a:solidFill>
                <a:latin typeface="Monaco" pitchFamily="2" charset="77"/>
              </a:rPr>
              <a:t>int</a:t>
            </a:r>
            <a:r>
              <a:rPr lang="en-US" sz="2400" dirty="0">
                <a:latin typeface="Monaco" pitchFamily="2" charset="77"/>
              </a:rPr>
              <a:t> </a:t>
            </a:r>
            <a:r>
              <a:rPr lang="en-US" sz="2400" dirty="0" err="1">
                <a:solidFill>
                  <a:srgbClr val="7E504F"/>
                </a:solidFill>
                <a:latin typeface="Monaco" pitchFamily="2" charset="77"/>
              </a:rPr>
              <a:t>tmp</a:t>
            </a:r>
            <a:r>
              <a:rPr lang="en-US" sz="2400" dirty="0">
                <a:latin typeface="Monaco" pitchFamily="2" charset="77"/>
              </a:rPr>
              <a:t> = </a:t>
            </a:r>
            <a:r>
              <a:rPr lang="en-US" sz="2400" dirty="0">
                <a:solidFill>
                  <a:srgbClr val="7E504F"/>
                </a:solidFill>
                <a:latin typeface="Monaco" pitchFamily="2" charset="77"/>
              </a:rPr>
              <a:t>a</a:t>
            </a:r>
            <a:r>
              <a:rPr lang="en-US" sz="2400" dirty="0">
                <a:latin typeface="Monaco" pitchFamily="2" charset="77"/>
              </a:rPr>
              <a:t>[</a:t>
            </a:r>
            <a:r>
              <a:rPr lang="en-US" sz="2400" dirty="0">
                <a:solidFill>
                  <a:srgbClr val="7E504F"/>
                </a:solidFill>
                <a:latin typeface="Monaco" pitchFamily="2" charset="77"/>
              </a:rPr>
              <a:t>j</a:t>
            </a:r>
            <a:r>
              <a:rPr lang="en-US" sz="2400" dirty="0">
                <a:latin typeface="Monaco" pitchFamily="2" charset="77"/>
              </a:rPr>
              <a:t>];</a:t>
            </a:r>
          </a:p>
          <a:p>
            <a:r>
              <a:rPr lang="en-US" sz="2400" dirty="0">
                <a:latin typeface="Monaco" pitchFamily="2" charset="77"/>
              </a:rPr>
              <a:t>                </a:t>
            </a:r>
            <a:r>
              <a:rPr lang="en-US" sz="2400" dirty="0">
                <a:solidFill>
                  <a:srgbClr val="7E504F"/>
                </a:solidFill>
                <a:latin typeface="Monaco" pitchFamily="2" charset="77"/>
              </a:rPr>
              <a:t>a</a:t>
            </a:r>
            <a:r>
              <a:rPr lang="en-US" sz="2400" dirty="0">
                <a:latin typeface="Monaco" pitchFamily="2" charset="77"/>
              </a:rPr>
              <a:t>[</a:t>
            </a:r>
            <a:r>
              <a:rPr lang="en-US" sz="2400" dirty="0">
                <a:solidFill>
                  <a:srgbClr val="7E504F"/>
                </a:solidFill>
                <a:latin typeface="Monaco" pitchFamily="2" charset="77"/>
              </a:rPr>
              <a:t>j</a:t>
            </a:r>
            <a:r>
              <a:rPr lang="en-US" sz="2400" dirty="0">
                <a:latin typeface="Monaco" pitchFamily="2" charset="77"/>
              </a:rPr>
              <a:t>] = </a:t>
            </a:r>
            <a:r>
              <a:rPr lang="en-US" sz="2400" dirty="0">
                <a:solidFill>
                  <a:srgbClr val="7E504F"/>
                </a:solidFill>
                <a:latin typeface="Monaco" pitchFamily="2" charset="77"/>
              </a:rPr>
              <a:t>a</a:t>
            </a:r>
            <a:r>
              <a:rPr lang="en-US" sz="2400" dirty="0">
                <a:latin typeface="Monaco" pitchFamily="2" charset="77"/>
              </a:rPr>
              <a:t>[</a:t>
            </a:r>
            <a:r>
              <a:rPr lang="en-US" sz="2400" dirty="0">
                <a:solidFill>
                  <a:srgbClr val="7E504F"/>
                </a:solidFill>
                <a:latin typeface="Monaco" pitchFamily="2" charset="77"/>
              </a:rPr>
              <a:t>j</a:t>
            </a:r>
            <a:r>
              <a:rPr lang="en-US" sz="2400" dirty="0">
                <a:latin typeface="Monaco" pitchFamily="2" charset="77"/>
              </a:rPr>
              <a:t>+1];</a:t>
            </a:r>
          </a:p>
          <a:p>
            <a:r>
              <a:rPr lang="en-US" sz="2400" dirty="0">
                <a:latin typeface="Monaco" pitchFamily="2" charset="77"/>
              </a:rPr>
              <a:t>                </a:t>
            </a:r>
            <a:r>
              <a:rPr lang="en-US" sz="2400" dirty="0">
                <a:solidFill>
                  <a:srgbClr val="7E504F"/>
                </a:solidFill>
                <a:latin typeface="Monaco" pitchFamily="2" charset="77"/>
              </a:rPr>
              <a:t>a</a:t>
            </a:r>
            <a:r>
              <a:rPr lang="en-US" sz="2400" dirty="0">
                <a:latin typeface="Monaco" pitchFamily="2" charset="77"/>
              </a:rPr>
              <a:t>[</a:t>
            </a:r>
            <a:r>
              <a:rPr lang="en-US" sz="2400" dirty="0">
                <a:solidFill>
                  <a:srgbClr val="7E504F"/>
                </a:solidFill>
                <a:latin typeface="Monaco" pitchFamily="2" charset="77"/>
              </a:rPr>
              <a:t>j</a:t>
            </a:r>
            <a:r>
              <a:rPr lang="en-US" sz="2400" dirty="0">
                <a:latin typeface="Monaco" pitchFamily="2" charset="77"/>
              </a:rPr>
              <a:t>+1] = </a:t>
            </a:r>
            <a:r>
              <a:rPr lang="en-US" sz="2400" dirty="0" err="1">
                <a:solidFill>
                  <a:srgbClr val="7E504F"/>
                </a:solidFill>
                <a:latin typeface="Monaco" pitchFamily="2" charset="77"/>
              </a:rPr>
              <a:t>tmp</a:t>
            </a:r>
            <a:r>
              <a:rPr lang="en-US" sz="2400" dirty="0">
                <a:latin typeface="Monaco" pitchFamily="2" charset="77"/>
              </a:rPr>
              <a:t>;</a:t>
            </a:r>
          </a:p>
          <a:p>
            <a:r>
              <a:rPr lang="en-US" sz="2400" dirty="0">
                <a:latin typeface="Monaco" pitchFamily="2" charset="77"/>
              </a:rPr>
              <a:t>            }</a:t>
            </a:r>
          </a:p>
          <a:p>
            <a:r>
              <a:rPr lang="en-US" sz="2400" dirty="0">
                <a:latin typeface="Monaco" pitchFamily="2" charset="77"/>
              </a:rPr>
              <a:t>        }</a:t>
            </a:r>
          </a:p>
          <a:p>
            <a:r>
              <a:rPr lang="en-US" sz="2400" dirty="0">
                <a:latin typeface="Monaco" pitchFamily="2" charset="77"/>
              </a:rPr>
              <a:t>    }</a:t>
            </a:r>
          </a:p>
          <a:p>
            <a:r>
              <a:rPr lang="en-US" sz="2400" dirty="0">
                <a:latin typeface="Monaco" pitchFamily="2" charset="77"/>
              </a:rPr>
              <a:t>}</a:t>
            </a:r>
          </a:p>
          <a:p>
            <a:endParaRPr lang="zh-CN" altLang="en-US" sz="2400" dirty="0"/>
          </a:p>
        </p:txBody>
      </p:sp>
      <p:sp>
        <p:nvSpPr>
          <p:cNvPr id="5" name="文本框 4"/>
          <p:cNvSpPr txBox="1"/>
          <p:nvPr/>
        </p:nvSpPr>
        <p:spPr>
          <a:xfrm>
            <a:off x="3581400" y="2764572"/>
            <a:ext cx="7096125" cy="4093428"/>
          </a:xfrm>
          <a:prstGeom prst="rect">
            <a:avLst/>
          </a:prstGeom>
          <a:noFill/>
        </p:spPr>
        <p:txBody>
          <a:bodyPr wrap="square" rtlCol="0">
            <a:spAutoFit/>
          </a:bodyPr>
          <a:lstStyle/>
          <a:p>
            <a:r>
              <a:rPr lang="en-US" sz="2000" dirty="0">
                <a:solidFill>
                  <a:srgbClr val="931A68"/>
                </a:solidFill>
                <a:latin typeface="Monaco" pitchFamily="2" charset="77"/>
              </a:rPr>
              <a:t>public</a:t>
            </a:r>
            <a:r>
              <a:rPr lang="en-US" sz="2000" dirty="0">
                <a:latin typeface="Monaco" pitchFamily="2" charset="77"/>
              </a:rPr>
              <a:t> </a:t>
            </a:r>
            <a:r>
              <a:rPr lang="en-US" sz="2000" dirty="0">
                <a:solidFill>
                  <a:srgbClr val="931A68"/>
                </a:solidFill>
                <a:latin typeface="Monaco" pitchFamily="2" charset="77"/>
              </a:rPr>
              <a:t>static</a:t>
            </a:r>
            <a:r>
              <a:rPr lang="en-US" sz="2000" dirty="0">
                <a:latin typeface="Monaco" pitchFamily="2" charset="77"/>
              </a:rPr>
              <a:t> </a:t>
            </a:r>
            <a:r>
              <a:rPr lang="en-US" sz="2000" dirty="0">
                <a:solidFill>
                  <a:srgbClr val="931A68"/>
                </a:solidFill>
                <a:latin typeface="Monaco" pitchFamily="2" charset="77"/>
              </a:rPr>
              <a:t>void</a:t>
            </a:r>
            <a:r>
              <a:rPr lang="en-US" sz="2000" dirty="0">
                <a:latin typeface="Monaco" pitchFamily="2" charset="77"/>
              </a:rPr>
              <a:t> main(String[] </a:t>
            </a:r>
            <a:r>
              <a:rPr lang="en-US" sz="2000" dirty="0" err="1">
                <a:solidFill>
                  <a:srgbClr val="7E504F"/>
                </a:solidFill>
                <a:latin typeface="Monaco" pitchFamily="2" charset="77"/>
              </a:rPr>
              <a:t>args</a:t>
            </a:r>
            <a:r>
              <a:rPr lang="en-US" sz="2000" dirty="0">
                <a:latin typeface="Monaco" pitchFamily="2" charset="77"/>
              </a:rPr>
              <a:t>) </a:t>
            </a:r>
            <a:r>
              <a:rPr lang="en-US" sz="2000" dirty="0" smtClean="0">
                <a:latin typeface="Monaco" pitchFamily="2" charset="77"/>
              </a:rPr>
              <a:t>{</a:t>
            </a:r>
          </a:p>
          <a:p>
            <a:r>
              <a:rPr lang="en-US" sz="2000" dirty="0" smtClean="0">
                <a:solidFill>
                  <a:srgbClr val="931A68"/>
                </a:solidFill>
                <a:latin typeface="Monaco" pitchFamily="2" charset="77"/>
              </a:rPr>
              <a:t>    </a:t>
            </a:r>
            <a:r>
              <a:rPr lang="en-US" sz="2000" dirty="0" err="1" smtClean="0">
                <a:solidFill>
                  <a:srgbClr val="931A68"/>
                </a:solidFill>
                <a:latin typeface="Monaco" pitchFamily="2" charset="77"/>
              </a:rPr>
              <a:t>int</a:t>
            </a:r>
            <a:r>
              <a:rPr lang="en-US" sz="2000" dirty="0">
                <a:latin typeface="Monaco" pitchFamily="2" charset="77"/>
              </a:rPr>
              <a:t>[] </a:t>
            </a:r>
            <a:r>
              <a:rPr lang="en-US" sz="2000" dirty="0">
                <a:solidFill>
                  <a:srgbClr val="7E504F"/>
                </a:solidFill>
                <a:latin typeface="Monaco" pitchFamily="2" charset="77"/>
              </a:rPr>
              <a:t>a</a:t>
            </a:r>
            <a:r>
              <a:rPr lang="en-US" sz="2000" dirty="0">
                <a:latin typeface="Monaco" pitchFamily="2" charset="77"/>
              </a:rPr>
              <a:t> = </a:t>
            </a:r>
            <a:r>
              <a:rPr lang="en-US" sz="2000" dirty="0">
                <a:solidFill>
                  <a:srgbClr val="931A68"/>
                </a:solidFill>
                <a:latin typeface="Monaco" pitchFamily="2" charset="77"/>
              </a:rPr>
              <a:t>new</a:t>
            </a:r>
            <a:r>
              <a:rPr lang="en-US" sz="2000" dirty="0">
                <a:latin typeface="Monaco" pitchFamily="2" charset="77"/>
              </a:rPr>
              <a:t> </a:t>
            </a:r>
            <a:r>
              <a:rPr lang="en-US" sz="2000" dirty="0" err="1">
                <a:solidFill>
                  <a:srgbClr val="931A68"/>
                </a:solidFill>
                <a:latin typeface="Monaco" pitchFamily="2" charset="77"/>
              </a:rPr>
              <a:t>int</a:t>
            </a:r>
            <a:r>
              <a:rPr lang="en-US" sz="2000" dirty="0">
                <a:latin typeface="Monaco" pitchFamily="2" charset="77"/>
              </a:rPr>
              <a:t>[10];</a:t>
            </a:r>
          </a:p>
          <a:p>
            <a:r>
              <a:rPr lang="en-US" sz="2000" dirty="0">
                <a:latin typeface="Monaco" pitchFamily="2" charset="77"/>
              </a:rPr>
              <a:t>    </a:t>
            </a:r>
            <a:r>
              <a:rPr lang="en-US" sz="2000" dirty="0" err="1">
                <a:solidFill>
                  <a:srgbClr val="931A68"/>
                </a:solidFill>
                <a:latin typeface="Monaco" pitchFamily="2" charset="77"/>
              </a:rPr>
              <a:t>int</a:t>
            </a:r>
            <a:r>
              <a:rPr lang="en-US" sz="2000" dirty="0">
                <a:latin typeface="Monaco" pitchFamily="2" charset="77"/>
              </a:rPr>
              <a:t> </a:t>
            </a:r>
            <a:r>
              <a:rPr lang="en-US" sz="2000" dirty="0" err="1">
                <a:solidFill>
                  <a:srgbClr val="7E504F"/>
                </a:solidFill>
                <a:latin typeface="Monaco" pitchFamily="2" charset="77"/>
              </a:rPr>
              <a:t>i</a:t>
            </a:r>
            <a:r>
              <a:rPr lang="en-US" sz="2000" dirty="0">
                <a:latin typeface="Monaco" pitchFamily="2" charset="77"/>
              </a:rPr>
              <a:t> = 0;</a:t>
            </a:r>
          </a:p>
          <a:p>
            <a:r>
              <a:rPr lang="en-US" sz="2000" dirty="0">
                <a:solidFill>
                  <a:srgbClr val="000000"/>
                </a:solidFill>
                <a:latin typeface="Monaco" pitchFamily="2" charset="77"/>
              </a:rPr>
              <a:t>    </a:t>
            </a:r>
            <a:r>
              <a:rPr lang="en-US" sz="2000" dirty="0" err="1">
                <a:solidFill>
                  <a:srgbClr val="000000"/>
                </a:solidFill>
                <a:latin typeface="Monaco" pitchFamily="2" charset="77"/>
              </a:rPr>
              <a:t>System.</a:t>
            </a:r>
            <a:r>
              <a:rPr lang="en-US" sz="2000" dirty="0" err="1">
                <a:solidFill>
                  <a:srgbClr val="0326CC"/>
                </a:solidFill>
                <a:latin typeface="Monaco" pitchFamily="2" charset="77"/>
              </a:rPr>
              <a:t>out</a:t>
            </a:r>
            <a:r>
              <a:rPr lang="en-US" sz="2000" dirty="0" err="1">
                <a:solidFill>
                  <a:srgbClr val="000000"/>
                </a:solidFill>
                <a:latin typeface="Monaco" pitchFamily="2" charset="77"/>
              </a:rPr>
              <a:t>.println</a:t>
            </a:r>
            <a:r>
              <a:rPr lang="en-US" sz="2000" dirty="0">
                <a:solidFill>
                  <a:srgbClr val="000000"/>
                </a:solidFill>
                <a:latin typeface="Monaco" pitchFamily="2" charset="77"/>
              </a:rPr>
              <a:t>(</a:t>
            </a:r>
            <a:r>
              <a:rPr lang="en-US" sz="2000" dirty="0">
                <a:solidFill>
                  <a:srgbClr val="3933FF"/>
                </a:solidFill>
                <a:latin typeface="Monaco" pitchFamily="2" charset="77"/>
              </a:rPr>
              <a:t>"Before sorting, the array is"</a:t>
            </a:r>
            <a:r>
              <a:rPr lang="en-US" sz="2000" dirty="0">
                <a:solidFill>
                  <a:srgbClr val="000000"/>
                </a:solidFill>
                <a:latin typeface="Monaco" pitchFamily="2" charset="77"/>
              </a:rPr>
              <a:t>);</a:t>
            </a:r>
            <a:endParaRPr lang="en-US" sz="2000" dirty="0">
              <a:solidFill>
                <a:srgbClr val="3933FF"/>
              </a:solidFill>
              <a:latin typeface="Monaco" pitchFamily="2" charset="77"/>
            </a:endParaRPr>
          </a:p>
          <a:p>
            <a:r>
              <a:rPr lang="en-US" sz="2000" dirty="0">
                <a:latin typeface="Monaco" pitchFamily="2" charset="77"/>
              </a:rPr>
              <a:t>    </a:t>
            </a:r>
            <a:r>
              <a:rPr lang="en-US" sz="2000" dirty="0">
                <a:solidFill>
                  <a:srgbClr val="931A68"/>
                </a:solidFill>
                <a:latin typeface="Monaco" pitchFamily="2" charset="77"/>
              </a:rPr>
              <a:t>for</a:t>
            </a:r>
            <a:r>
              <a:rPr lang="en-US" sz="2000" dirty="0">
                <a:latin typeface="Monaco" pitchFamily="2" charset="77"/>
              </a:rPr>
              <a:t> (</a:t>
            </a:r>
            <a:r>
              <a:rPr lang="en-US" sz="2000" dirty="0" err="1">
                <a:solidFill>
                  <a:srgbClr val="7E504F"/>
                </a:solidFill>
                <a:latin typeface="Monaco" pitchFamily="2" charset="77"/>
              </a:rPr>
              <a:t>i</a:t>
            </a:r>
            <a:r>
              <a:rPr lang="en-US" sz="2000" dirty="0">
                <a:latin typeface="Monaco" pitchFamily="2" charset="77"/>
              </a:rPr>
              <a:t> = 0; </a:t>
            </a:r>
            <a:r>
              <a:rPr lang="en-US" sz="2000" dirty="0" err="1">
                <a:solidFill>
                  <a:srgbClr val="7E504F"/>
                </a:solidFill>
                <a:latin typeface="Monaco" pitchFamily="2" charset="77"/>
              </a:rPr>
              <a:t>i</a:t>
            </a:r>
            <a:r>
              <a:rPr lang="en-US" sz="2000" dirty="0">
                <a:latin typeface="Monaco" pitchFamily="2" charset="77"/>
              </a:rPr>
              <a:t> &lt; 10; ++</a:t>
            </a:r>
            <a:r>
              <a:rPr lang="en-US" sz="2000" dirty="0" err="1">
                <a:solidFill>
                  <a:srgbClr val="7E504F"/>
                </a:solidFill>
                <a:latin typeface="Monaco" pitchFamily="2" charset="77"/>
              </a:rPr>
              <a:t>i</a:t>
            </a:r>
            <a:r>
              <a:rPr lang="en-US" sz="2000" dirty="0">
                <a:latin typeface="Monaco" pitchFamily="2" charset="77"/>
              </a:rPr>
              <a:t>) {</a:t>
            </a:r>
          </a:p>
          <a:p>
            <a:r>
              <a:rPr lang="en-US" sz="2000" dirty="0">
                <a:latin typeface="Monaco" pitchFamily="2" charset="77"/>
              </a:rPr>
              <a:t>        </a:t>
            </a:r>
            <a:r>
              <a:rPr lang="en-US" sz="2000" dirty="0">
                <a:solidFill>
                  <a:srgbClr val="7E504F"/>
                </a:solidFill>
                <a:latin typeface="Monaco" pitchFamily="2" charset="77"/>
              </a:rPr>
              <a:t>a</a:t>
            </a:r>
            <a:r>
              <a:rPr lang="en-US" sz="2000" dirty="0">
                <a:latin typeface="Monaco" pitchFamily="2" charset="77"/>
              </a:rPr>
              <a:t>[</a:t>
            </a:r>
            <a:r>
              <a:rPr lang="en-US" sz="2000" dirty="0" err="1">
                <a:solidFill>
                  <a:srgbClr val="7E504F"/>
                </a:solidFill>
                <a:latin typeface="Monaco" pitchFamily="2" charset="77"/>
              </a:rPr>
              <a:t>i</a:t>
            </a:r>
            <a:r>
              <a:rPr lang="en-US" sz="2000" dirty="0">
                <a:latin typeface="Monaco" pitchFamily="2" charset="77"/>
              </a:rPr>
              <a:t>] = (</a:t>
            </a:r>
            <a:r>
              <a:rPr lang="en-US" sz="2000" dirty="0" err="1">
                <a:solidFill>
                  <a:srgbClr val="931A68"/>
                </a:solidFill>
                <a:latin typeface="Monaco" pitchFamily="2" charset="77"/>
              </a:rPr>
              <a:t>int</a:t>
            </a:r>
            <a:r>
              <a:rPr lang="en-US" sz="2000" dirty="0">
                <a:latin typeface="Monaco" pitchFamily="2" charset="77"/>
              </a:rPr>
              <a:t>)(</a:t>
            </a:r>
            <a:r>
              <a:rPr lang="en-US" sz="2000" dirty="0" err="1">
                <a:latin typeface="Monaco" pitchFamily="2" charset="77"/>
              </a:rPr>
              <a:t>Math.random</a:t>
            </a:r>
            <a:r>
              <a:rPr lang="en-US" sz="2000" dirty="0">
                <a:latin typeface="Monaco" pitchFamily="2" charset="77"/>
              </a:rPr>
              <a:t>()*100);</a:t>
            </a:r>
          </a:p>
          <a:p>
            <a:r>
              <a:rPr lang="en-US" sz="2000" dirty="0">
                <a:latin typeface="Monaco" pitchFamily="2" charset="77"/>
              </a:rPr>
              <a:t>        </a:t>
            </a:r>
            <a:r>
              <a:rPr lang="en-US" sz="2000" dirty="0" err="1">
                <a:latin typeface="Monaco" pitchFamily="2" charset="77"/>
              </a:rPr>
              <a:t>System.</a:t>
            </a:r>
            <a:r>
              <a:rPr lang="en-US" sz="2000" dirty="0" err="1">
                <a:solidFill>
                  <a:srgbClr val="0326CC"/>
                </a:solidFill>
                <a:latin typeface="Monaco" pitchFamily="2" charset="77"/>
              </a:rPr>
              <a:t>out</a:t>
            </a:r>
            <a:r>
              <a:rPr lang="en-US" sz="2000" dirty="0" err="1">
                <a:latin typeface="Monaco" pitchFamily="2" charset="77"/>
              </a:rPr>
              <a:t>.println</a:t>
            </a:r>
            <a:r>
              <a:rPr lang="en-US" sz="2000" dirty="0">
                <a:latin typeface="Monaco" pitchFamily="2" charset="77"/>
              </a:rPr>
              <a:t>(</a:t>
            </a:r>
            <a:r>
              <a:rPr lang="en-US" sz="2000" dirty="0">
                <a:solidFill>
                  <a:srgbClr val="7E504F"/>
                </a:solidFill>
                <a:latin typeface="Monaco" pitchFamily="2" charset="77"/>
              </a:rPr>
              <a:t>a</a:t>
            </a:r>
            <a:r>
              <a:rPr lang="en-US" sz="2000" dirty="0">
                <a:latin typeface="Monaco" pitchFamily="2" charset="77"/>
              </a:rPr>
              <a:t>[</a:t>
            </a:r>
            <a:r>
              <a:rPr lang="en-US" sz="2000" dirty="0" err="1">
                <a:solidFill>
                  <a:srgbClr val="7E504F"/>
                </a:solidFill>
                <a:latin typeface="Monaco" pitchFamily="2" charset="77"/>
              </a:rPr>
              <a:t>i</a:t>
            </a:r>
            <a:r>
              <a:rPr lang="en-US" sz="2000" dirty="0">
                <a:latin typeface="Monaco" pitchFamily="2" charset="77"/>
              </a:rPr>
              <a:t>]);</a:t>
            </a:r>
          </a:p>
          <a:p>
            <a:r>
              <a:rPr lang="en-US" sz="2000" dirty="0">
                <a:latin typeface="Monaco" pitchFamily="2" charset="77"/>
              </a:rPr>
              <a:t>    }</a:t>
            </a:r>
          </a:p>
          <a:p>
            <a:r>
              <a:rPr lang="en-US" sz="2000" dirty="0">
                <a:latin typeface="Monaco" pitchFamily="2" charset="77"/>
              </a:rPr>
              <a:t>    </a:t>
            </a:r>
            <a:r>
              <a:rPr lang="en-US" sz="2000" dirty="0" err="1">
                <a:latin typeface="Monaco" pitchFamily="2" charset="77"/>
              </a:rPr>
              <a:t>BubbleSort</a:t>
            </a:r>
            <a:r>
              <a:rPr lang="en-US" sz="2000" dirty="0">
                <a:latin typeface="Monaco" pitchFamily="2" charset="77"/>
              </a:rPr>
              <a:t>(</a:t>
            </a:r>
            <a:r>
              <a:rPr lang="en-US" sz="2000" dirty="0">
                <a:solidFill>
                  <a:srgbClr val="7E504F"/>
                </a:solidFill>
                <a:latin typeface="Monaco" pitchFamily="2" charset="77"/>
              </a:rPr>
              <a:t>a</a:t>
            </a:r>
            <a:r>
              <a:rPr lang="en-US" sz="2000" dirty="0">
                <a:latin typeface="Monaco" pitchFamily="2" charset="77"/>
              </a:rPr>
              <a:t>);</a:t>
            </a:r>
          </a:p>
          <a:p>
            <a:r>
              <a:rPr lang="en-US" sz="2000" dirty="0">
                <a:solidFill>
                  <a:srgbClr val="000000"/>
                </a:solidFill>
                <a:latin typeface="Monaco" pitchFamily="2" charset="77"/>
              </a:rPr>
              <a:t>    </a:t>
            </a:r>
            <a:r>
              <a:rPr lang="en-US" sz="2000" dirty="0" err="1">
                <a:solidFill>
                  <a:srgbClr val="000000"/>
                </a:solidFill>
                <a:latin typeface="Monaco" pitchFamily="2" charset="77"/>
              </a:rPr>
              <a:t>System.</a:t>
            </a:r>
            <a:r>
              <a:rPr lang="en-US" sz="2000" dirty="0" err="1">
                <a:solidFill>
                  <a:srgbClr val="0326CC"/>
                </a:solidFill>
                <a:latin typeface="Monaco" pitchFamily="2" charset="77"/>
              </a:rPr>
              <a:t>out</a:t>
            </a:r>
            <a:r>
              <a:rPr lang="en-US" sz="2000" dirty="0" err="1">
                <a:solidFill>
                  <a:srgbClr val="000000"/>
                </a:solidFill>
                <a:latin typeface="Monaco" pitchFamily="2" charset="77"/>
              </a:rPr>
              <a:t>.println</a:t>
            </a:r>
            <a:r>
              <a:rPr lang="en-US" sz="2000" dirty="0">
                <a:solidFill>
                  <a:srgbClr val="000000"/>
                </a:solidFill>
                <a:latin typeface="Monaco" pitchFamily="2" charset="77"/>
              </a:rPr>
              <a:t>(</a:t>
            </a:r>
            <a:r>
              <a:rPr lang="en-US" sz="2000" dirty="0">
                <a:solidFill>
                  <a:srgbClr val="3933FF"/>
                </a:solidFill>
                <a:latin typeface="Monaco" pitchFamily="2" charset="77"/>
              </a:rPr>
              <a:t>"After sorting, the array is"</a:t>
            </a:r>
            <a:r>
              <a:rPr lang="en-US" sz="2000" dirty="0">
                <a:solidFill>
                  <a:srgbClr val="000000"/>
                </a:solidFill>
                <a:latin typeface="Monaco" pitchFamily="2" charset="77"/>
              </a:rPr>
              <a:t>);</a:t>
            </a:r>
            <a:endParaRPr lang="en-US" sz="2000" dirty="0">
              <a:solidFill>
                <a:srgbClr val="3933FF"/>
              </a:solidFill>
              <a:latin typeface="Monaco" pitchFamily="2" charset="77"/>
            </a:endParaRPr>
          </a:p>
          <a:p>
            <a:r>
              <a:rPr lang="en-US" sz="2000" dirty="0">
                <a:latin typeface="Monaco" pitchFamily="2" charset="77"/>
              </a:rPr>
              <a:t>    </a:t>
            </a:r>
            <a:r>
              <a:rPr lang="en-US" sz="2000" dirty="0">
                <a:solidFill>
                  <a:srgbClr val="931A68"/>
                </a:solidFill>
                <a:latin typeface="Monaco" pitchFamily="2" charset="77"/>
              </a:rPr>
              <a:t>for</a:t>
            </a:r>
            <a:r>
              <a:rPr lang="en-US" sz="2000" dirty="0">
                <a:latin typeface="Monaco" pitchFamily="2" charset="77"/>
              </a:rPr>
              <a:t> (</a:t>
            </a:r>
            <a:r>
              <a:rPr lang="en-US" sz="2000" dirty="0" err="1">
                <a:solidFill>
                  <a:srgbClr val="7E504F"/>
                </a:solidFill>
                <a:latin typeface="Monaco" pitchFamily="2" charset="77"/>
              </a:rPr>
              <a:t>i</a:t>
            </a:r>
            <a:r>
              <a:rPr lang="en-US" sz="2000" dirty="0">
                <a:latin typeface="Monaco" pitchFamily="2" charset="77"/>
              </a:rPr>
              <a:t> = 0; </a:t>
            </a:r>
            <a:r>
              <a:rPr lang="en-US" sz="2000" dirty="0" err="1">
                <a:solidFill>
                  <a:srgbClr val="7E504F"/>
                </a:solidFill>
                <a:latin typeface="Monaco" pitchFamily="2" charset="77"/>
              </a:rPr>
              <a:t>i</a:t>
            </a:r>
            <a:r>
              <a:rPr lang="en-US" sz="2000" dirty="0">
                <a:latin typeface="Monaco" pitchFamily="2" charset="77"/>
              </a:rPr>
              <a:t> &lt; 10; ++</a:t>
            </a:r>
            <a:r>
              <a:rPr lang="en-US" sz="2000" dirty="0" err="1">
                <a:solidFill>
                  <a:srgbClr val="7E504F"/>
                </a:solidFill>
                <a:latin typeface="Monaco" pitchFamily="2" charset="77"/>
              </a:rPr>
              <a:t>i</a:t>
            </a:r>
            <a:r>
              <a:rPr lang="en-US" sz="2000" dirty="0">
                <a:latin typeface="Monaco" pitchFamily="2" charset="77"/>
              </a:rPr>
              <a:t>)</a:t>
            </a:r>
          </a:p>
          <a:p>
            <a:r>
              <a:rPr lang="en-US" sz="2000" dirty="0">
                <a:latin typeface="Monaco" pitchFamily="2" charset="77"/>
              </a:rPr>
              <a:t>    </a:t>
            </a:r>
            <a:r>
              <a:rPr lang="en-US" sz="2000" dirty="0" err="1">
                <a:latin typeface="Monaco" pitchFamily="2" charset="77"/>
              </a:rPr>
              <a:t>System.</a:t>
            </a:r>
            <a:r>
              <a:rPr lang="en-US" sz="2000" dirty="0" err="1">
                <a:solidFill>
                  <a:srgbClr val="0326CC"/>
                </a:solidFill>
                <a:latin typeface="Monaco" pitchFamily="2" charset="77"/>
              </a:rPr>
              <a:t>out</a:t>
            </a:r>
            <a:r>
              <a:rPr lang="en-US" sz="2000" dirty="0" err="1">
                <a:latin typeface="Monaco" pitchFamily="2" charset="77"/>
              </a:rPr>
              <a:t>.print</a:t>
            </a:r>
            <a:r>
              <a:rPr lang="en-US" sz="2000" dirty="0">
                <a:latin typeface="Monaco" pitchFamily="2" charset="77"/>
              </a:rPr>
              <a:t>(</a:t>
            </a:r>
            <a:r>
              <a:rPr lang="en-US" sz="2000" dirty="0">
                <a:solidFill>
                  <a:srgbClr val="7E504F"/>
                </a:solidFill>
                <a:latin typeface="Monaco" pitchFamily="2" charset="77"/>
              </a:rPr>
              <a:t>a</a:t>
            </a:r>
            <a:r>
              <a:rPr lang="en-US" sz="2000" dirty="0">
                <a:latin typeface="Monaco" pitchFamily="2" charset="77"/>
              </a:rPr>
              <a:t>[</a:t>
            </a:r>
            <a:r>
              <a:rPr lang="en-US" sz="2000" dirty="0" err="1">
                <a:solidFill>
                  <a:srgbClr val="7E504F"/>
                </a:solidFill>
                <a:latin typeface="Monaco" pitchFamily="2" charset="77"/>
              </a:rPr>
              <a:t>i</a:t>
            </a:r>
            <a:r>
              <a:rPr lang="en-US" sz="2000" dirty="0">
                <a:latin typeface="Monaco" pitchFamily="2" charset="77"/>
              </a:rPr>
              <a:t>]);</a:t>
            </a:r>
          </a:p>
          <a:p>
            <a:r>
              <a:rPr lang="en-US" sz="2000" dirty="0" smtClean="0">
                <a:latin typeface="Monaco" pitchFamily="2" charset="77"/>
              </a:rPr>
              <a:t>}</a:t>
            </a:r>
            <a:endParaRPr lang="en-US" sz="2000" dirty="0">
              <a:latin typeface="Monaco" pitchFamily="2" charset="77"/>
            </a:endParaRPr>
          </a:p>
        </p:txBody>
      </p:sp>
      <p:sp>
        <p:nvSpPr>
          <p:cNvPr id="6" name="矩形 5"/>
          <p:cNvSpPr/>
          <p:nvPr/>
        </p:nvSpPr>
        <p:spPr>
          <a:xfrm>
            <a:off x="5486400" y="1854407"/>
            <a:ext cx="3505200" cy="954107"/>
          </a:xfrm>
          <a:prstGeom prst="rect">
            <a:avLst/>
          </a:prstGeom>
        </p:spPr>
        <p:txBody>
          <a:bodyPr wrap="square">
            <a:spAutoFit/>
          </a:bodyPr>
          <a:lstStyle/>
          <a:p>
            <a:r>
              <a:rPr lang="en-US" altLang="zh-CN" sz="1400" b="1" dirty="0">
                <a:solidFill>
                  <a:srgbClr val="000000"/>
                </a:solidFill>
                <a:latin typeface="Menlo-Bold"/>
              </a:rPr>
              <a:t>Before sorting, the array is</a:t>
            </a:r>
          </a:p>
          <a:p>
            <a:r>
              <a:rPr lang="en-US" altLang="zh-CN" sz="1400" b="1" dirty="0">
                <a:solidFill>
                  <a:srgbClr val="000000"/>
                </a:solidFill>
                <a:latin typeface="Menlo-Bold"/>
              </a:rPr>
              <a:t>51 16 21 64 69 65 49 78 68 58 </a:t>
            </a:r>
          </a:p>
          <a:p>
            <a:r>
              <a:rPr lang="en-US" altLang="zh-CN" sz="1400" b="1" dirty="0">
                <a:solidFill>
                  <a:srgbClr val="000000"/>
                </a:solidFill>
                <a:latin typeface="Menlo-Bold"/>
              </a:rPr>
              <a:t>After sorting, the array is</a:t>
            </a:r>
          </a:p>
          <a:p>
            <a:r>
              <a:rPr lang="en-US" altLang="zh-CN" sz="1400" b="1" dirty="0">
                <a:solidFill>
                  <a:srgbClr val="000000"/>
                </a:solidFill>
                <a:latin typeface="Menlo-Bold"/>
              </a:rPr>
              <a:t>16 21 49 51 58 64 65 68 69 78 </a:t>
            </a:r>
            <a:endParaRPr lang="zh-CN" altLang="en-US" sz="1400" dirty="0"/>
          </a:p>
        </p:txBody>
      </p:sp>
    </p:spTree>
    <p:extLst>
      <p:ext uri="{BB962C8B-B14F-4D97-AF65-F5344CB8AC3E}">
        <p14:creationId xmlns:p14="http://schemas.microsoft.com/office/powerpoint/2010/main" val="28881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heckerboard(across)">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checkerboard(across)">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checkerboard(across)">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checkerboard(across)">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checkerboard(across)">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checkerboard(across)">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5">
                                            <p:txEl>
                                              <p:pRg st="0" end="0"/>
                                            </p:txEl>
                                          </p:spTgt>
                                        </p:tgtEl>
                                        <p:attrNameLst>
                                          <p:attrName>style.visibility</p:attrName>
                                        </p:attrNameLst>
                                      </p:cBhvr>
                                      <p:to>
                                        <p:strVal val="visible"/>
                                      </p:to>
                                    </p:set>
                                    <p:animEffect transition="in" filter="checkerboard(across)">
                                      <p:cBhvr>
                                        <p:cTn id="62" dur="500"/>
                                        <p:tgtEl>
                                          <p:spTgt spid="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5">
                                            <p:txEl>
                                              <p:pRg st="1" end="1"/>
                                            </p:txEl>
                                          </p:spTgt>
                                        </p:tgtEl>
                                        <p:attrNameLst>
                                          <p:attrName>style.visibility</p:attrName>
                                        </p:attrNameLst>
                                      </p:cBhvr>
                                      <p:to>
                                        <p:strVal val="visible"/>
                                      </p:to>
                                    </p:set>
                                    <p:animEffect transition="in" filter="checkerboard(across)">
                                      <p:cBhvr>
                                        <p:cTn id="67" dur="500"/>
                                        <p:tgtEl>
                                          <p:spTgt spid="5">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nodeType="clickEffect">
                                  <p:stCondLst>
                                    <p:cond delay="0"/>
                                  </p:stCondLst>
                                  <p:childTnLst>
                                    <p:set>
                                      <p:cBhvr>
                                        <p:cTn id="71" dur="1" fill="hold">
                                          <p:stCondLst>
                                            <p:cond delay="0"/>
                                          </p:stCondLst>
                                        </p:cTn>
                                        <p:tgtEl>
                                          <p:spTgt spid="5">
                                            <p:txEl>
                                              <p:pRg st="2" end="2"/>
                                            </p:txEl>
                                          </p:spTgt>
                                        </p:tgtEl>
                                        <p:attrNameLst>
                                          <p:attrName>style.visibility</p:attrName>
                                        </p:attrNameLst>
                                      </p:cBhvr>
                                      <p:to>
                                        <p:strVal val="visible"/>
                                      </p:to>
                                    </p:set>
                                    <p:animEffect transition="in" filter="checkerboard(across)">
                                      <p:cBhvr>
                                        <p:cTn id="72" dur="500"/>
                                        <p:tgtEl>
                                          <p:spTgt spid="5">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 presetClass="entr" presetSubtype="10" fill="hold" nodeType="clickEffect">
                                  <p:stCondLst>
                                    <p:cond delay="0"/>
                                  </p:stCondLst>
                                  <p:childTnLst>
                                    <p:set>
                                      <p:cBhvr>
                                        <p:cTn id="76" dur="1" fill="hold">
                                          <p:stCondLst>
                                            <p:cond delay="0"/>
                                          </p:stCondLst>
                                        </p:cTn>
                                        <p:tgtEl>
                                          <p:spTgt spid="5">
                                            <p:txEl>
                                              <p:pRg st="3" end="3"/>
                                            </p:txEl>
                                          </p:spTgt>
                                        </p:tgtEl>
                                        <p:attrNameLst>
                                          <p:attrName>style.visibility</p:attrName>
                                        </p:attrNameLst>
                                      </p:cBhvr>
                                      <p:to>
                                        <p:strVal val="visible"/>
                                      </p:to>
                                    </p:set>
                                    <p:animEffect transition="in" filter="checkerboard(across)">
                                      <p:cBhvr>
                                        <p:cTn id="77" dur="500"/>
                                        <p:tgtEl>
                                          <p:spTgt spid="5">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5" presetClass="entr" presetSubtype="10" fill="hold" nodeType="clickEffect">
                                  <p:stCondLst>
                                    <p:cond delay="0"/>
                                  </p:stCondLst>
                                  <p:childTnLst>
                                    <p:set>
                                      <p:cBhvr>
                                        <p:cTn id="81" dur="1" fill="hold">
                                          <p:stCondLst>
                                            <p:cond delay="0"/>
                                          </p:stCondLst>
                                        </p:cTn>
                                        <p:tgtEl>
                                          <p:spTgt spid="5">
                                            <p:txEl>
                                              <p:pRg st="4" end="4"/>
                                            </p:txEl>
                                          </p:spTgt>
                                        </p:tgtEl>
                                        <p:attrNameLst>
                                          <p:attrName>style.visibility</p:attrName>
                                        </p:attrNameLst>
                                      </p:cBhvr>
                                      <p:to>
                                        <p:strVal val="visible"/>
                                      </p:to>
                                    </p:set>
                                    <p:animEffect transition="in" filter="checkerboard(across)">
                                      <p:cBhvr>
                                        <p:cTn id="82" dur="500"/>
                                        <p:tgtEl>
                                          <p:spTgt spid="5">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5" presetClass="entr" presetSubtype="10" fill="hold"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animEffect transition="in" filter="checkerboard(across)">
                                      <p:cBhvr>
                                        <p:cTn id="87" dur="500"/>
                                        <p:tgtEl>
                                          <p:spTgt spid="5">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5" presetClass="entr" presetSubtype="10" fill="hold" nodeType="clickEffect">
                                  <p:stCondLst>
                                    <p:cond delay="0"/>
                                  </p:stCondLst>
                                  <p:childTnLst>
                                    <p:set>
                                      <p:cBhvr>
                                        <p:cTn id="91" dur="1" fill="hold">
                                          <p:stCondLst>
                                            <p:cond delay="0"/>
                                          </p:stCondLst>
                                        </p:cTn>
                                        <p:tgtEl>
                                          <p:spTgt spid="5">
                                            <p:txEl>
                                              <p:pRg st="6" end="6"/>
                                            </p:txEl>
                                          </p:spTgt>
                                        </p:tgtEl>
                                        <p:attrNameLst>
                                          <p:attrName>style.visibility</p:attrName>
                                        </p:attrNameLst>
                                      </p:cBhvr>
                                      <p:to>
                                        <p:strVal val="visible"/>
                                      </p:to>
                                    </p:set>
                                    <p:animEffect transition="in" filter="checkerboard(across)">
                                      <p:cBhvr>
                                        <p:cTn id="92" dur="500"/>
                                        <p:tgtEl>
                                          <p:spTgt spid="5">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5" presetClass="entr" presetSubtype="10" fill="hold" nodeType="clickEffect">
                                  <p:stCondLst>
                                    <p:cond delay="0"/>
                                  </p:stCondLst>
                                  <p:childTnLst>
                                    <p:set>
                                      <p:cBhvr>
                                        <p:cTn id="96" dur="1" fill="hold">
                                          <p:stCondLst>
                                            <p:cond delay="0"/>
                                          </p:stCondLst>
                                        </p:cTn>
                                        <p:tgtEl>
                                          <p:spTgt spid="5">
                                            <p:txEl>
                                              <p:pRg st="7" end="7"/>
                                            </p:txEl>
                                          </p:spTgt>
                                        </p:tgtEl>
                                        <p:attrNameLst>
                                          <p:attrName>style.visibility</p:attrName>
                                        </p:attrNameLst>
                                      </p:cBhvr>
                                      <p:to>
                                        <p:strVal val="visible"/>
                                      </p:to>
                                    </p:set>
                                    <p:animEffect transition="in" filter="checkerboard(across)">
                                      <p:cBhvr>
                                        <p:cTn id="97" dur="500"/>
                                        <p:tgtEl>
                                          <p:spTgt spid="5">
                                            <p:txEl>
                                              <p:pRg st="7" end="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5" presetClass="entr" presetSubtype="10" fill="hold" nodeType="clickEffect">
                                  <p:stCondLst>
                                    <p:cond delay="0"/>
                                  </p:stCondLst>
                                  <p:childTnLst>
                                    <p:set>
                                      <p:cBhvr>
                                        <p:cTn id="101" dur="1" fill="hold">
                                          <p:stCondLst>
                                            <p:cond delay="0"/>
                                          </p:stCondLst>
                                        </p:cTn>
                                        <p:tgtEl>
                                          <p:spTgt spid="5">
                                            <p:txEl>
                                              <p:pRg st="8" end="8"/>
                                            </p:txEl>
                                          </p:spTgt>
                                        </p:tgtEl>
                                        <p:attrNameLst>
                                          <p:attrName>style.visibility</p:attrName>
                                        </p:attrNameLst>
                                      </p:cBhvr>
                                      <p:to>
                                        <p:strVal val="visible"/>
                                      </p:to>
                                    </p:set>
                                    <p:animEffect transition="in" filter="checkerboard(across)">
                                      <p:cBhvr>
                                        <p:cTn id="102" dur="500"/>
                                        <p:tgtEl>
                                          <p:spTgt spid="5">
                                            <p:txEl>
                                              <p:pRg st="8" end="8"/>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5" presetClass="entr" presetSubtype="10" fill="hold" nodeType="clickEffect">
                                  <p:stCondLst>
                                    <p:cond delay="0"/>
                                  </p:stCondLst>
                                  <p:childTnLst>
                                    <p:set>
                                      <p:cBhvr>
                                        <p:cTn id="106" dur="1" fill="hold">
                                          <p:stCondLst>
                                            <p:cond delay="0"/>
                                          </p:stCondLst>
                                        </p:cTn>
                                        <p:tgtEl>
                                          <p:spTgt spid="5">
                                            <p:txEl>
                                              <p:pRg st="9" end="9"/>
                                            </p:txEl>
                                          </p:spTgt>
                                        </p:tgtEl>
                                        <p:attrNameLst>
                                          <p:attrName>style.visibility</p:attrName>
                                        </p:attrNameLst>
                                      </p:cBhvr>
                                      <p:to>
                                        <p:strVal val="visible"/>
                                      </p:to>
                                    </p:set>
                                    <p:animEffect transition="in" filter="checkerboard(across)">
                                      <p:cBhvr>
                                        <p:cTn id="107" dur="500"/>
                                        <p:tgtEl>
                                          <p:spTgt spid="5">
                                            <p:txEl>
                                              <p:pRg st="9" end="9"/>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 presetClass="entr" presetSubtype="10" fill="hold" nodeType="clickEffect">
                                  <p:stCondLst>
                                    <p:cond delay="0"/>
                                  </p:stCondLst>
                                  <p:childTnLst>
                                    <p:set>
                                      <p:cBhvr>
                                        <p:cTn id="111"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112" dur="500"/>
                                        <p:tgtEl>
                                          <p:spTgt spid="5">
                                            <p:txEl>
                                              <p:pRg st="10" end="1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5" presetClass="entr" presetSubtype="10" fill="hold" nodeType="clickEffect">
                                  <p:stCondLst>
                                    <p:cond delay="0"/>
                                  </p:stCondLst>
                                  <p:childTnLst>
                                    <p:set>
                                      <p:cBhvr>
                                        <p:cTn id="116" dur="1" fill="hold">
                                          <p:stCondLst>
                                            <p:cond delay="0"/>
                                          </p:stCondLst>
                                        </p:cTn>
                                        <p:tgtEl>
                                          <p:spTgt spid="5">
                                            <p:txEl>
                                              <p:pRg st="11" end="11"/>
                                            </p:txEl>
                                          </p:spTgt>
                                        </p:tgtEl>
                                        <p:attrNameLst>
                                          <p:attrName>style.visibility</p:attrName>
                                        </p:attrNameLst>
                                      </p:cBhvr>
                                      <p:to>
                                        <p:strVal val="visible"/>
                                      </p:to>
                                    </p:set>
                                    <p:animEffect transition="in" filter="checkerboard(across)">
                                      <p:cBhvr>
                                        <p:cTn id="117" dur="500"/>
                                        <p:tgtEl>
                                          <p:spTgt spid="5">
                                            <p:txEl>
                                              <p:pRg st="11" end="11"/>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5" presetClass="entr" presetSubtype="10" fill="hold" nodeType="clickEffect">
                                  <p:stCondLst>
                                    <p:cond delay="0"/>
                                  </p:stCondLst>
                                  <p:childTnLst>
                                    <p:set>
                                      <p:cBhvr>
                                        <p:cTn id="121" dur="1" fill="hold">
                                          <p:stCondLst>
                                            <p:cond delay="0"/>
                                          </p:stCondLst>
                                        </p:cTn>
                                        <p:tgtEl>
                                          <p:spTgt spid="5">
                                            <p:txEl>
                                              <p:pRg st="12" end="12"/>
                                            </p:txEl>
                                          </p:spTgt>
                                        </p:tgtEl>
                                        <p:attrNameLst>
                                          <p:attrName>style.visibility</p:attrName>
                                        </p:attrNameLst>
                                      </p:cBhvr>
                                      <p:to>
                                        <p:strVal val="visible"/>
                                      </p:to>
                                    </p:set>
                                    <p:animEffect transition="in" filter="checkerboard(across)">
                                      <p:cBhvr>
                                        <p:cTn id="122" dur="500"/>
                                        <p:tgtEl>
                                          <p:spTgt spid="5">
                                            <p:txEl>
                                              <p:pRg st="12" end="12"/>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6"/>
                                        </p:tgtEl>
                                        <p:attrNameLst>
                                          <p:attrName>style.visibility</p:attrName>
                                        </p:attrNameLst>
                                      </p:cBhvr>
                                      <p:to>
                                        <p:strVal val="visible"/>
                                      </p:to>
                                    </p:set>
                                    <p:animEffect transition="in" filter="dissolve">
                                      <p:cBhvr>
                                        <p:cTn id="1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Selection Sort</a:t>
            </a:r>
            <a:endParaRPr kumimoji="1" lang="zh-CN" altLang="en-US" dirty="0"/>
          </a:p>
        </p:txBody>
      </p:sp>
      <p:pic>
        <p:nvPicPr>
          <p:cNvPr id="4" name="Selection-Sort-Animation.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79863" y="1935163"/>
            <a:ext cx="1182687" cy="4389437"/>
          </a:xfrm>
        </p:spPr>
      </p:pic>
    </p:spTree>
    <p:extLst>
      <p:ext uri="{BB962C8B-B14F-4D97-AF65-F5344CB8AC3E}">
        <p14:creationId xmlns:p14="http://schemas.microsoft.com/office/powerpoint/2010/main" val="5591806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Selection Sort</a:t>
            </a:r>
            <a:endParaRPr kumimoji="1" lang="zh-CN" altLang="en-US" dirty="0"/>
          </a:p>
        </p:txBody>
      </p:sp>
      <p:sp>
        <p:nvSpPr>
          <p:cNvPr id="4" name="矩形 3"/>
          <p:cNvSpPr/>
          <p:nvPr/>
        </p:nvSpPr>
        <p:spPr>
          <a:xfrm>
            <a:off x="457200" y="2133600"/>
            <a:ext cx="7162800" cy="3693319"/>
          </a:xfrm>
          <a:prstGeom prst="rect">
            <a:avLst/>
          </a:prstGeom>
        </p:spPr>
        <p:txBody>
          <a:bodyPr wrap="square">
            <a:spAutoFit/>
          </a:bodyPr>
          <a:lstStyle/>
          <a:p>
            <a:r>
              <a:rPr lang="en-US" dirty="0">
                <a:solidFill>
                  <a:srgbClr val="931A68"/>
                </a:solidFill>
                <a:latin typeface="Monaco" pitchFamily="2" charset="77"/>
              </a:rPr>
              <a:t>void</a:t>
            </a:r>
            <a:r>
              <a:rPr lang="en-US" dirty="0">
                <a:latin typeface="Monaco" pitchFamily="2" charset="77"/>
              </a:rPr>
              <a:t> </a:t>
            </a:r>
            <a:r>
              <a:rPr lang="en-US" dirty="0" err="1">
                <a:latin typeface="Monaco" pitchFamily="2" charset="77"/>
              </a:rPr>
              <a:t>SelectionSort</a:t>
            </a:r>
            <a:r>
              <a:rPr lang="en-US" dirty="0">
                <a:latin typeface="Monaco" pitchFamily="2" charset="77"/>
              </a:rPr>
              <a:t>(</a:t>
            </a:r>
            <a:r>
              <a:rPr lang="en-US" dirty="0" err="1">
                <a:solidFill>
                  <a:srgbClr val="931A68"/>
                </a:solidFill>
                <a:latin typeface="Monaco" pitchFamily="2" charset="77"/>
              </a:rPr>
              <a:t>int</a:t>
            </a:r>
            <a:r>
              <a:rPr lang="en-US" dirty="0">
                <a:latin typeface="Monaco" pitchFamily="2" charset="77"/>
              </a:rPr>
              <a:t>[] </a:t>
            </a:r>
            <a:r>
              <a:rPr lang="en-US" dirty="0">
                <a:solidFill>
                  <a:srgbClr val="7E504F"/>
                </a:solidFill>
                <a:latin typeface="Monaco" pitchFamily="2" charset="77"/>
              </a:rPr>
              <a:t>a</a:t>
            </a:r>
            <a:r>
              <a:rPr lang="en-US" dirty="0">
                <a:latin typeface="Monaco" pitchFamily="2" charset="77"/>
              </a:rPr>
              <a:t>) {</a:t>
            </a:r>
          </a:p>
          <a:p>
            <a:r>
              <a:rPr lang="en-US" dirty="0">
                <a:latin typeface="Monaco" pitchFamily="2" charset="77"/>
              </a:rPr>
              <a:t>    </a:t>
            </a:r>
            <a:r>
              <a:rPr lang="en-US" dirty="0">
                <a:solidFill>
                  <a:srgbClr val="931A68"/>
                </a:solidFill>
                <a:latin typeface="Monaco" pitchFamily="2" charset="77"/>
              </a:rPr>
              <a:t>for</a:t>
            </a:r>
            <a:r>
              <a:rPr lang="en-US" dirty="0">
                <a:latin typeface="Monaco" pitchFamily="2" charset="77"/>
              </a:rPr>
              <a:t> (</a:t>
            </a:r>
            <a:r>
              <a:rPr lang="en-US" dirty="0" err="1">
                <a:solidFill>
                  <a:srgbClr val="931A68"/>
                </a:solidFill>
                <a:latin typeface="Monaco" pitchFamily="2" charset="77"/>
              </a:rPr>
              <a:t>int</a:t>
            </a:r>
            <a:r>
              <a:rPr lang="en-US" dirty="0">
                <a:latin typeface="Monaco" pitchFamily="2" charset="77"/>
              </a:rPr>
              <a:t> </a:t>
            </a:r>
            <a:r>
              <a:rPr lang="en-US" dirty="0" err="1">
                <a:solidFill>
                  <a:srgbClr val="7E504F"/>
                </a:solidFill>
                <a:latin typeface="Monaco" pitchFamily="2" charset="77"/>
              </a:rPr>
              <a:t>i</a:t>
            </a:r>
            <a:r>
              <a:rPr lang="en-US" dirty="0">
                <a:latin typeface="Monaco" pitchFamily="2" charset="77"/>
              </a:rPr>
              <a:t> = 0; </a:t>
            </a:r>
            <a:r>
              <a:rPr lang="en-US" dirty="0" err="1">
                <a:solidFill>
                  <a:srgbClr val="7E504F"/>
                </a:solidFill>
                <a:latin typeface="Monaco" pitchFamily="2" charset="77"/>
              </a:rPr>
              <a:t>i</a:t>
            </a:r>
            <a:r>
              <a:rPr lang="en-US" dirty="0">
                <a:latin typeface="Monaco" pitchFamily="2" charset="77"/>
              </a:rPr>
              <a:t> &lt; </a:t>
            </a:r>
            <a:r>
              <a:rPr lang="en-US" dirty="0">
                <a:solidFill>
                  <a:srgbClr val="7E504F"/>
                </a:solidFill>
                <a:latin typeface="Monaco" pitchFamily="2" charset="77"/>
              </a:rPr>
              <a:t>a</a:t>
            </a:r>
            <a:r>
              <a:rPr lang="en-US" dirty="0">
                <a:latin typeface="Monaco" pitchFamily="2" charset="77"/>
              </a:rPr>
              <a:t>.</a:t>
            </a:r>
            <a:r>
              <a:rPr lang="en-US" dirty="0">
                <a:solidFill>
                  <a:srgbClr val="0326CC"/>
                </a:solidFill>
                <a:latin typeface="Monaco" pitchFamily="2" charset="77"/>
              </a:rPr>
              <a:t>length</a:t>
            </a:r>
            <a:r>
              <a:rPr lang="en-US" dirty="0">
                <a:latin typeface="Monaco" pitchFamily="2" charset="77"/>
              </a:rPr>
              <a:t>-1; ++</a:t>
            </a:r>
            <a:r>
              <a:rPr lang="en-US" dirty="0" err="1">
                <a:solidFill>
                  <a:srgbClr val="7E504F"/>
                </a:solidFill>
                <a:latin typeface="Monaco" pitchFamily="2" charset="77"/>
              </a:rPr>
              <a:t>i</a:t>
            </a:r>
            <a:r>
              <a:rPr lang="en-US" dirty="0">
                <a:latin typeface="Monaco" pitchFamily="2" charset="77"/>
              </a:rPr>
              <a:t>) {</a:t>
            </a:r>
          </a:p>
          <a:p>
            <a:r>
              <a:rPr lang="en-US" dirty="0">
                <a:latin typeface="Monaco" pitchFamily="2" charset="77"/>
              </a:rPr>
              <a:t>        </a:t>
            </a:r>
            <a:r>
              <a:rPr lang="en-US" dirty="0" err="1">
                <a:solidFill>
                  <a:srgbClr val="931A68"/>
                </a:solidFill>
                <a:latin typeface="Monaco" pitchFamily="2" charset="77"/>
              </a:rPr>
              <a:t>int</a:t>
            </a:r>
            <a:r>
              <a:rPr lang="en-US" dirty="0">
                <a:latin typeface="Monaco" pitchFamily="2" charset="77"/>
              </a:rPr>
              <a:t> </a:t>
            </a:r>
            <a:r>
              <a:rPr lang="en-US" dirty="0" err="1">
                <a:solidFill>
                  <a:srgbClr val="7E504F"/>
                </a:solidFill>
                <a:latin typeface="Monaco" pitchFamily="2" charset="77"/>
              </a:rPr>
              <a:t>minIndex</a:t>
            </a:r>
            <a:r>
              <a:rPr lang="en-US" dirty="0">
                <a:latin typeface="Monaco" pitchFamily="2" charset="77"/>
              </a:rPr>
              <a:t> = </a:t>
            </a:r>
            <a:r>
              <a:rPr lang="en-US" dirty="0" err="1">
                <a:solidFill>
                  <a:srgbClr val="7E504F"/>
                </a:solidFill>
                <a:latin typeface="Monaco" pitchFamily="2" charset="77"/>
              </a:rPr>
              <a:t>i</a:t>
            </a:r>
            <a:r>
              <a:rPr lang="en-US" dirty="0">
                <a:latin typeface="Monaco" pitchFamily="2" charset="77"/>
              </a:rPr>
              <a:t>;</a:t>
            </a:r>
          </a:p>
          <a:p>
            <a:r>
              <a:rPr lang="en-US" dirty="0">
                <a:latin typeface="Monaco" pitchFamily="2" charset="77"/>
              </a:rPr>
              <a:t>        </a:t>
            </a:r>
            <a:r>
              <a:rPr lang="en-US" dirty="0">
                <a:solidFill>
                  <a:srgbClr val="931A68"/>
                </a:solidFill>
                <a:latin typeface="Monaco" pitchFamily="2" charset="77"/>
              </a:rPr>
              <a:t>for</a:t>
            </a:r>
            <a:r>
              <a:rPr lang="en-US" dirty="0">
                <a:latin typeface="Monaco" pitchFamily="2" charset="77"/>
              </a:rPr>
              <a:t> (</a:t>
            </a:r>
            <a:r>
              <a:rPr lang="en-US" dirty="0" err="1">
                <a:solidFill>
                  <a:srgbClr val="931A68"/>
                </a:solidFill>
                <a:latin typeface="Monaco" pitchFamily="2" charset="77"/>
              </a:rPr>
              <a:t>int</a:t>
            </a:r>
            <a:r>
              <a:rPr lang="en-US" dirty="0">
                <a:latin typeface="Monaco" pitchFamily="2" charset="77"/>
              </a:rPr>
              <a:t> </a:t>
            </a:r>
            <a:r>
              <a:rPr lang="en-US" dirty="0">
                <a:solidFill>
                  <a:srgbClr val="7E504F"/>
                </a:solidFill>
                <a:latin typeface="Monaco" pitchFamily="2" charset="77"/>
              </a:rPr>
              <a:t>j</a:t>
            </a:r>
            <a:r>
              <a:rPr lang="en-US" dirty="0">
                <a:latin typeface="Monaco" pitchFamily="2" charset="77"/>
              </a:rPr>
              <a:t> = </a:t>
            </a:r>
            <a:r>
              <a:rPr lang="en-US" dirty="0">
                <a:solidFill>
                  <a:srgbClr val="7E504F"/>
                </a:solidFill>
                <a:latin typeface="Monaco" pitchFamily="2" charset="77"/>
              </a:rPr>
              <a:t>i</a:t>
            </a:r>
            <a:r>
              <a:rPr lang="en-US" dirty="0">
                <a:latin typeface="Monaco" pitchFamily="2" charset="77"/>
              </a:rPr>
              <a:t>+1; </a:t>
            </a:r>
            <a:r>
              <a:rPr lang="en-US" dirty="0">
                <a:solidFill>
                  <a:srgbClr val="7E504F"/>
                </a:solidFill>
                <a:latin typeface="Monaco" pitchFamily="2" charset="77"/>
              </a:rPr>
              <a:t>j</a:t>
            </a:r>
            <a:r>
              <a:rPr lang="en-US" dirty="0">
                <a:latin typeface="Monaco" pitchFamily="2" charset="77"/>
              </a:rPr>
              <a:t> &lt; </a:t>
            </a:r>
            <a:r>
              <a:rPr lang="en-US" dirty="0" err="1">
                <a:solidFill>
                  <a:srgbClr val="7E504F"/>
                </a:solidFill>
                <a:latin typeface="Monaco" pitchFamily="2" charset="77"/>
              </a:rPr>
              <a:t>a</a:t>
            </a:r>
            <a:r>
              <a:rPr lang="en-US" dirty="0" err="1">
                <a:latin typeface="Monaco" pitchFamily="2" charset="77"/>
              </a:rPr>
              <a:t>.</a:t>
            </a:r>
            <a:r>
              <a:rPr lang="en-US" dirty="0" err="1">
                <a:solidFill>
                  <a:srgbClr val="0326CC"/>
                </a:solidFill>
                <a:latin typeface="Monaco" pitchFamily="2" charset="77"/>
              </a:rPr>
              <a:t>length</a:t>
            </a:r>
            <a:r>
              <a:rPr lang="en-US" dirty="0">
                <a:latin typeface="Monaco" pitchFamily="2" charset="77"/>
              </a:rPr>
              <a:t>; ++</a:t>
            </a:r>
            <a:r>
              <a:rPr lang="en-US" dirty="0">
                <a:solidFill>
                  <a:srgbClr val="7E504F"/>
                </a:solidFill>
                <a:latin typeface="Monaco" pitchFamily="2" charset="77"/>
              </a:rPr>
              <a:t>j</a:t>
            </a:r>
            <a:r>
              <a:rPr lang="en-US" dirty="0">
                <a:latin typeface="Monaco" pitchFamily="2" charset="77"/>
              </a:rPr>
              <a:t>) {</a:t>
            </a:r>
          </a:p>
          <a:p>
            <a:r>
              <a:rPr lang="en-US" dirty="0">
                <a:latin typeface="Monaco" pitchFamily="2" charset="77"/>
              </a:rPr>
              <a:t>            </a:t>
            </a:r>
            <a:r>
              <a:rPr lang="en-US" dirty="0">
                <a:solidFill>
                  <a:srgbClr val="931A68"/>
                </a:solidFill>
                <a:latin typeface="Monaco" pitchFamily="2" charset="77"/>
              </a:rPr>
              <a:t>if</a:t>
            </a:r>
            <a:r>
              <a:rPr lang="en-US" dirty="0">
                <a:latin typeface="Monaco" pitchFamily="2" charset="77"/>
              </a:rPr>
              <a:t> (</a:t>
            </a:r>
            <a:r>
              <a:rPr lang="en-US" dirty="0">
                <a:solidFill>
                  <a:srgbClr val="7E504F"/>
                </a:solidFill>
                <a:latin typeface="Monaco" pitchFamily="2" charset="77"/>
              </a:rPr>
              <a:t>a</a:t>
            </a:r>
            <a:r>
              <a:rPr lang="en-US" dirty="0">
                <a:latin typeface="Monaco" pitchFamily="2" charset="77"/>
              </a:rPr>
              <a:t>[</a:t>
            </a:r>
            <a:r>
              <a:rPr lang="en-US" dirty="0">
                <a:solidFill>
                  <a:srgbClr val="7E504F"/>
                </a:solidFill>
                <a:latin typeface="Monaco" pitchFamily="2" charset="77"/>
              </a:rPr>
              <a:t>j</a:t>
            </a:r>
            <a:r>
              <a:rPr lang="en-US" dirty="0">
                <a:latin typeface="Monaco" pitchFamily="2" charset="77"/>
              </a:rPr>
              <a:t>] &lt; </a:t>
            </a:r>
            <a:r>
              <a:rPr lang="en-US" dirty="0">
                <a:solidFill>
                  <a:srgbClr val="7E504F"/>
                </a:solidFill>
                <a:latin typeface="Monaco" pitchFamily="2" charset="77"/>
              </a:rPr>
              <a:t>a</a:t>
            </a:r>
            <a:r>
              <a:rPr lang="en-US" dirty="0">
                <a:latin typeface="Monaco" pitchFamily="2" charset="77"/>
              </a:rPr>
              <a:t>[</a:t>
            </a:r>
            <a:r>
              <a:rPr lang="en-US" dirty="0" err="1">
                <a:solidFill>
                  <a:srgbClr val="7E504F"/>
                </a:solidFill>
                <a:latin typeface="Monaco" pitchFamily="2" charset="77"/>
              </a:rPr>
              <a:t>minIndex</a:t>
            </a:r>
            <a:r>
              <a:rPr lang="en-US" dirty="0">
                <a:latin typeface="Monaco" pitchFamily="2" charset="77"/>
              </a:rPr>
              <a:t>])</a:t>
            </a:r>
          </a:p>
          <a:p>
            <a:r>
              <a:rPr lang="en-US" dirty="0">
                <a:latin typeface="Monaco" pitchFamily="2" charset="77"/>
              </a:rPr>
              <a:t>                </a:t>
            </a:r>
            <a:r>
              <a:rPr lang="en-US" dirty="0" err="1">
                <a:solidFill>
                  <a:srgbClr val="7E504F"/>
                </a:solidFill>
                <a:latin typeface="Monaco" pitchFamily="2" charset="77"/>
              </a:rPr>
              <a:t>minIndex</a:t>
            </a:r>
            <a:r>
              <a:rPr lang="en-US" dirty="0">
                <a:latin typeface="Monaco" pitchFamily="2" charset="77"/>
              </a:rPr>
              <a:t> = </a:t>
            </a:r>
            <a:r>
              <a:rPr lang="en-US" dirty="0">
                <a:solidFill>
                  <a:srgbClr val="7E504F"/>
                </a:solidFill>
                <a:latin typeface="Monaco" pitchFamily="2" charset="77"/>
              </a:rPr>
              <a:t>j</a:t>
            </a:r>
            <a:r>
              <a:rPr lang="en-US" dirty="0">
                <a:latin typeface="Monaco" pitchFamily="2" charset="77"/>
              </a:rPr>
              <a:t>;</a:t>
            </a:r>
          </a:p>
          <a:p>
            <a:r>
              <a:rPr lang="en-US" dirty="0">
                <a:latin typeface="Monaco" pitchFamily="2" charset="77"/>
              </a:rPr>
              <a:t>        }</a:t>
            </a:r>
          </a:p>
          <a:p>
            <a:r>
              <a:rPr lang="en-US" dirty="0">
                <a:latin typeface="Monaco" pitchFamily="2" charset="77"/>
              </a:rPr>
              <a:t>        </a:t>
            </a:r>
            <a:r>
              <a:rPr lang="en-US" dirty="0" err="1">
                <a:solidFill>
                  <a:srgbClr val="931A68"/>
                </a:solidFill>
                <a:latin typeface="Monaco" pitchFamily="2" charset="77"/>
              </a:rPr>
              <a:t>int</a:t>
            </a:r>
            <a:r>
              <a:rPr lang="en-US" dirty="0">
                <a:latin typeface="Monaco" pitchFamily="2" charset="77"/>
              </a:rPr>
              <a:t> </a:t>
            </a:r>
            <a:r>
              <a:rPr lang="en-US" dirty="0" err="1">
                <a:solidFill>
                  <a:srgbClr val="7E504F"/>
                </a:solidFill>
                <a:latin typeface="Monaco" pitchFamily="2" charset="77"/>
              </a:rPr>
              <a:t>tmp</a:t>
            </a:r>
            <a:r>
              <a:rPr lang="en-US" dirty="0">
                <a:latin typeface="Monaco" pitchFamily="2" charset="77"/>
              </a:rPr>
              <a:t> = </a:t>
            </a:r>
            <a:r>
              <a:rPr lang="en-US" dirty="0">
                <a:solidFill>
                  <a:srgbClr val="7E504F"/>
                </a:solidFill>
                <a:latin typeface="Monaco" pitchFamily="2" charset="77"/>
              </a:rPr>
              <a:t>a</a:t>
            </a:r>
            <a:r>
              <a:rPr lang="en-US" dirty="0">
                <a:latin typeface="Monaco" pitchFamily="2" charset="77"/>
              </a:rPr>
              <a:t>[</a:t>
            </a:r>
            <a:r>
              <a:rPr lang="en-US" dirty="0" err="1">
                <a:solidFill>
                  <a:srgbClr val="7E504F"/>
                </a:solidFill>
                <a:latin typeface="Monaco" pitchFamily="2" charset="77"/>
              </a:rPr>
              <a:t>i</a:t>
            </a:r>
            <a:r>
              <a:rPr lang="en-US" dirty="0">
                <a:latin typeface="Monaco" pitchFamily="2" charset="77"/>
              </a:rPr>
              <a:t>];</a:t>
            </a:r>
          </a:p>
          <a:p>
            <a:r>
              <a:rPr lang="en-US" dirty="0">
                <a:latin typeface="Monaco" pitchFamily="2" charset="77"/>
              </a:rPr>
              <a:t>        </a:t>
            </a:r>
            <a:r>
              <a:rPr lang="en-US" dirty="0">
                <a:solidFill>
                  <a:srgbClr val="7E504F"/>
                </a:solidFill>
                <a:latin typeface="Monaco" pitchFamily="2" charset="77"/>
              </a:rPr>
              <a:t>a</a:t>
            </a:r>
            <a:r>
              <a:rPr lang="en-US" dirty="0">
                <a:latin typeface="Monaco" pitchFamily="2" charset="77"/>
              </a:rPr>
              <a:t>[</a:t>
            </a:r>
            <a:r>
              <a:rPr lang="en-US" dirty="0" err="1">
                <a:solidFill>
                  <a:srgbClr val="7E504F"/>
                </a:solidFill>
                <a:latin typeface="Monaco" pitchFamily="2" charset="77"/>
              </a:rPr>
              <a:t>i</a:t>
            </a:r>
            <a:r>
              <a:rPr lang="en-US" dirty="0">
                <a:latin typeface="Monaco" pitchFamily="2" charset="77"/>
              </a:rPr>
              <a:t>] = </a:t>
            </a:r>
            <a:r>
              <a:rPr lang="en-US" dirty="0">
                <a:solidFill>
                  <a:srgbClr val="7E504F"/>
                </a:solidFill>
                <a:latin typeface="Monaco" pitchFamily="2" charset="77"/>
              </a:rPr>
              <a:t>a</a:t>
            </a:r>
            <a:r>
              <a:rPr lang="en-US" dirty="0">
                <a:latin typeface="Monaco" pitchFamily="2" charset="77"/>
              </a:rPr>
              <a:t>[</a:t>
            </a:r>
            <a:r>
              <a:rPr lang="en-US" dirty="0" err="1">
                <a:solidFill>
                  <a:srgbClr val="7E504F"/>
                </a:solidFill>
                <a:latin typeface="Monaco" pitchFamily="2" charset="77"/>
              </a:rPr>
              <a:t>minIndex</a:t>
            </a:r>
            <a:r>
              <a:rPr lang="en-US" dirty="0">
                <a:latin typeface="Monaco" pitchFamily="2" charset="77"/>
              </a:rPr>
              <a:t>];</a:t>
            </a:r>
          </a:p>
          <a:p>
            <a:r>
              <a:rPr lang="en-US" dirty="0">
                <a:latin typeface="Monaco" pitchFamily="2" charset="77"/>
              </a:rPr>
              <a:t>        </a:t>
            </a:r>
            <a:r>
              <a:rPr lang="en-US" dirty="0">
                <a:solidFill>
                  <a:srgbClr val="7E504F"/>
                </a:solidFill>
                <a:latin typeface="Monaco" pitchFamily="2" charset="77"/>
              </a:rPr>
              <a:t>a</a:t>
            </a:r>
            <a:r>
              <a:rPr lang="en-US" dirty="0">
                <a:latin typeface="Monaco" pitchFamily="2" charset="77"/>
              </a:rPr>
              <a:t>[</a:t>
            </a:r>
            <a:r>
              <a:rPr lang="en-US" dirty="0" err="1">
                <a:solidFill>
                  <a:srgbClr val="7E504F"/>
                </a:solidFill>
                <a:latin typeface="Monaco" pitchFamily="2" charset="77"/>
              </a:rPr>
              <a:t>minIndex</a:t>
            </a:r>
            <a:r>
              <a:rPr lang="en-US" dirty="0">
                <a:latin typeface="Monaco" pitchFamily="2" charset="77"/>
              </a:rPr>
              <a:t>] = </a:t>
            </a:r>
            <a:r>
              <a:rPr lang="en-US" dirty="0" err="1">
                <a:solidFill>
                  <a:srgbClr val="7E504F"/>
                </a:solidFill>
                <a:latin typeface="Monaco" pitchFamily="2" charset="77"/>
              </a:rPr>
              <a:t>tmp</a:t>
            </a:r>
            <a:r>
              <a:rPr lang="en-US" dirty="0">
                <a:latin typeface="Monaco" pitchFamily="2" charset="77"/>
              </a:rPr>
              <a:t>;</a:t>
            </a:r>
          </a:p>
          <a:p>
            <a:r>
              <a:rPr lang="en-US" dirty="0">
                <a:latin typeface="Monaco" pitchFamily="2" charset="77"/>
              </a:rPr>
              <a:t>    }</a:t>
            </a:r>
          </a:p>
          <a:p>
            <a:r>
              <a:rPr lang="en-US" dirty="0">
                <a:latin typeface="Monaco" pitchFamily="2" charset="77"/>
              </a:rPr>
              <a:t>}</a:t>
            </a:r>
          </a:p>
          <a:p>
            <a:endParaRPr lang="zh-CN" altLang="en-US" dirty="0"/>
          </a:p>
        </p:txBody>
      </p:sp>
    </p:spTree>
    <p:extLst>
      <p:ext uri="{BB962C8B-B14F-4D97-AF65-F5344CB8AC3E}">
        <p14:creationId xmlns:p14="http://schemas.microsoft.com/office/powerpoint/2010/main" val="9869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heckerboard(across)">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checkerboard(across)">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checkerboard(across)">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checkerboard(across)">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checkerboard(across)">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checkerboard(across)">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Effect transition="in" filter="checkerboard(across)">
                                      <p:cBhvr>
                                        <p:cTn id="6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8229600" cy="1143000"/>
          </a:xfrm>
        </p:spPr>
        <p:txBody>
          <a:bodyPr/>
          <a:lstStyle/>
          <a:p>
            <a:r>
              <a:rPr kumimoji="1" lang="en-US" altLang="zh-CN" dirty="0"/>
              <a:t>Insertion Sort</a:t>
            </a:r>
            <a:endParaRPr kumimoji="1" lang="zh-CN" altLang="en-US" dirty="0"/>
          </a:p>
        </p:txBody>
      </p:sp>
      <p:pic>
        <p:nvPicPr>
          <p:cNvPr id="4" name="图片 3" descr="Screen Shot 2015-09-15 at 2.49.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752600"/>
            <a:ext cx="5562600" cy="4769539"/>
          </a:xfrm>
          <a:prstGeom prst="rect">
            <a:avLst/>
          </a:prstGeom>
        </p:spPr>
      </p:pic>
    </p:spTree>
    <p:extLst>
      <p:ext uri="{BB962C8B-B14F-4D97-AF65-F5344CB8AC3E}">
        <p14:creationId xmlns:p14="http://schemas.microsoft.com/office/powerpoint/2010/main" val="3960457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Insertion Sort</a:t>
            </a:r>
            <a:endParaRPr kumimoji="1" lang="zh-CN" altLang="en-US" dirty="0"/>
          </a:p>
        </p:txBody>
      </p:sp>
      <p:pic>
        <p:nvPicPr>
          <p:cNvPr id="6" name="Insertion-sort-example-300px.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14400" y="1935163"/>
            <a:ext cx="7315200" cy="4389437"/>
          </a:xfrm>
        </p:spPr>
      </p:pic>
    </p:spTree>
    <p:extLst>
      <p:ext uri="{BB962C8B-B14F-4D97-AF65-F5344CB8AC3E}">
        <p14:creationId xmlns:p14="http://schemas.microsoft.com/office/powerpoint/2010/main" val="20083234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13200</TotalTime>
  <Words>1343</Words>
  <Application>Microsoft Office PowerPoint</Application>
  <PresentationFormat>全屏显示(4:3)</PresentationFormat>
  <Paragraphs>328</Paragraphs>
  <Slides>45</Slides>
  <Notes>1</Notes>
  <HiddenSlides>0</HiddenSlides>
  <MMClips>5</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45</vt:i4>
      </vt:variant>
    </vt:vector>
  </HeadingPairs>
  <TitlesOfParts>
    <vt:vector size="65" baseType="lpstr">
      <vt:lpstr>Arial Unicode MS</vt:lpstr>
      <vt:lpstr>Menlo-Bold</vt:lpstr>
      <vt:lpstr>微軟正黑體</vt:lpstr>
      <vt:lpstr>Monaco</vt:lpstr>
      <vt:lpstr>新細明體</vt:lpstr>
      <vt:lpstr>宋体</vt:lpstr>
      <vt:lpstr>隶书</vt:lpstr>
      <vt:lpstr>Arial</vt:lpstr>
      <vt:lpstr>Calibri</vt:lpstr>
      <vt:lpstr>Constantia</vt:lpstr>
      <vt:lpstr>Symbol</vt:lpstr>
      <vt:lpstr>Tahoma</vt:lpstr>
      <vt:lpstr>Times New Roman</vt:lpstr>
      <vt:lpstr>Wingdings</vt:lpstr>
      <vt:lpstr>Wingdings 2</vt:lpstr>
      <vt:lpstr>Flow</vt:lpstr>
      <vt:lpstr>Equation.3</vt:lpstr>
      <vt:lpstr>公式</vt:lpstr>
      <vt:lpstr>方程式</vt:lpstr>
      <vt:lpstr>Equation</vt:lpstr>
      <vt:lpstr>Insertion and Merge Sort</vt:lpstr>
      <vt:lpstr>Review</vt:lpstr>
      <vt:lpstr>Outline</vt:lpstr>
      <vt:lpstr>Bubble Sort</vt:lpstr>
      <vt:lpstr>Bubble Sort</vt:lpstr>
      <vt:lpstr>Selection Sort</vt:lpstr>
      <vt:lpstr>Selection Sort</vt:lpstr>
      <vt:lpstr>Insertion Sort</vt:lpstr>
      <vt:lpstr>Insertion Sort</vt:lpstr>
      <vt:lpstr>Insertion sort</vt:lpstr>
      <vt:lpstr>Writing Pseudocode </vt:lpstr>
      <vt:lpstr>Pseudocode </vt:lpstr>
      <vt:lpstr>Understanding an Algorithm by Simulating Its Operation on an Input</vt:lpstr>
      <vt:lpstr>Interesting Properties of Insertion Sort</vt:lpstr>
      <vt:lpstr>Analyzing algorithms </vt:lpstr>
      <vt:lpstr>Analyzing Algorithms</vt:lpstr>
      <vt:lpstr>PowerPoint 演示文稿</vt:lpstr>
      <vt:lpstr>the running time</vt:lpstr>
      <vt:lpstr>the running time</vt:lpstr>
      <vt:lpstr>Best-case, worst-case and average-case analysis</vt:lpstr>
      <vt:lpstr>Merge Sort</vt:lpstr>
      <vt:lpstr>Merge Sort</vt:lpstr>
      <vt:lpstr>Merge Sort</vt:lpstr>
      <vt:lpstr>MERGE-SORT(A,p,r) </vt:lpstr>
      <vt:lpstr>   Merge(A,p,q,r) </vt:lpstr>
      <vt:lpstr>   Merge(A,p,q,r) </vt:lpstr>
      <vt:lpstr>Operation of Merge</vt:lpstr>
      <vt:lpstr>PowerPoint 演示文稿</vt:lpstr>
      <vt:lpstr>Operation of Merge Sort</vt:lpstr>
      <vt:lpstr>How complex is Merge Sort?</vt:lpstr>
      <vt:lpstr>Analysis of merge sort</vt:lpstr>
      <vt:lpstr>PowerPoint 演示文稿</vt:lpstr>
      <vt:lpstr>PowerPoint 演示文稿</vt:lpstr>
      <vt:lpstr>Designing algorithms </vt:lpstr>
      <vt:lpstr>PowerPoint 演示文稿</vt:lpstr>
      <vt:lpstr>Sorting algorithms</vt:lpstr>
      <vt:lpstr>Sorting algorithm </vt:lpstr>
      <vt:lpstr>Review</vt:lpstr>
      <vt:lpstr>Recursive call</vt:lpstr>
      <vt:lpstr>Proving Correctness of Recursive Algorithms</vt:lpstr>
      <vt:lpstr>Correctness Proof (contd.)</vt:lpstr>
      <vt:lpstr>Correctness Proof (contd.)</vt:lpstr>
      <vt:lpstr>Hanoi Tower</vt:lpstr>
      <vt:lpstr>Hanoi Tower</vt:lpstr>
      <vt:lpstr>PowerPoint 演示文稿</vt:lpstr>
    </vt:vector>
  </TitlesOfParts>
  <Company>Auburn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Collective Creativity in Scientific Communities</dc:title>
  <dc:creator>gzz0001</dc:creator>
  <cp:lastModifiedBy>Guangyu Zou</cp:lastModifiedBy>
  <cp:revision>494</cp:revision>
  <dcterms:created xsi:type="dcterms:W3CDTF">2009-06-02T20:29:18Z</dcterms:created>
  <dcterms:modified xsi:type="dcterms:W3CDTF">2018-03-12T02:45:48Z</dcterms:modified>
</cp:coreProperties>
</file>